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58" r:id="rId4"/>
    <p:sldId id="257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6" r:id="rId15"/>
    <p:sldId id="275" r:id="rId16"/>
    <p:sldId id="270" r:id="rId17"/>
    <p:sldId id="274" r:id="rId18"/>
    <p:sldId id="272" r:id="rId19"/>
    <p:sldId id="271" r:id="rId20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999962C-F7B8-4093-B809-99DFA4A197E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0F9C4D-8C12-428E-835F-3AA665F37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80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Worksheet on the last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9C4D-8C12-428E-835F-3AA665F3770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61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95A89-8E43-47EB-A73F-F097D7E2F701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926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89503-F855-4D94-8EBA-19EA8354E7A0}" type="slidenum">
              <a:rPr lang="en-GB"/>
              <a:pPr/>
              <a:t>13</a:t>
            </a:fld>
            <a:endParaRPr lang="en-GB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148028" y="751523"/>
            <a:ext cx="4592108" cy="37576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446" tIns="46223" rIns="92446" bIns="46223" anchor="ctr"/>
          <a:lstStyle/>
          <a:p>
            <a:endParaRPr lang="en-GB"/>
          </a:p>
        </p:txBody>
      </p:sp>
      <p:sp>
        <p:nvSpPr>
          <p:cNvPr id="3379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8818" y="4759643"/>
            <a:ext cx="5508936" cy="450913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74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F9C4D-8C12-428E-835F-3AA665F3770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935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50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452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75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27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34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57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3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0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52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1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CED2B-8A56-43CB-B0C7-75E93795D914}" type="datetimeFigureOut">
              <a:rPr lang="en-GB" smtClean="0"/>
              <a:t>24/03/2016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671C-F383-48B2-958B-40CA11A83E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05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antibody&amp;source=images&amp;cd=&amp;cad=rja&amp;docid=SiPqoUiis6VahM&amp;tbnid=e8ftTqG955vRrM:&amp;ved=0CAUQjRw&amp;url=http://www.frontiers-in-genetics.org/page.php?id=protein-synthesis_en&amp;ei=UN4XUYqxKMu10QX8-YC4Dg&amp;bvm=bv.42080656,d.d2k&amp;psig=AFQjCNFiGGlRXtLysaWZkCf3pL7Rlt8dJQ&amp;ust=13606051198537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en-GB" u="sng" dirty="0" smtClean="0">
                <a:latin typeface="Comic Sans MS" pitchFamily="66" charset="0"/>
              </a:rPr>
              <a:t>Antibodies</a:t>
            </a:r>
            <a:endParaRPr lang="en-GB" u="sng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700808"/>
            <a:ext cx="6760840" cy="1752600"/>
          </a:xfrm>
        </p:spPr>
        <p:txBody>
          <a:bodyPr>
            <a:normAutofit/>
          </a:bodyPr>
          <a:lstStyle/>
          <a:p>
            <a:fld id="{A861605D-DC49-41A6-87E5-3684E4004412}" type="datetime2">
              <a:rPr lang="en-GB" sz="3600" u="sng" smtClean="0">
                <a:solidFill>
                  <a:srgbClr val="FF0000"/>
                </a:solidFill>
                <a:latin typeface="Comic Sans MS" pitchFamily="66" charset="0"/>
              </a:rPr>
              <a:t>Thursday, 24 March 2016</a:t>
            </a:fld>
            <a:endParaRPr lang="en-GB" sz="36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9532" y="2420888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Learners should be able to demonstrate and apply their knowledge and understanding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the </a:t>
            </a:r>
            <a:r>
              <a:rPr lang="en-GB" sz="2400" dirty="0">
                <a:solidFill>
                  <a:srgbClr val="002060"/>
                </a:solidFill>
                <a:latin typeface="Comic Sans MS" pitchFamily="66" charset="0"/>
              </a:rPr>
              <a:t>structure and general functions of antibodies</a:t>
            </a:r>
          </a:p>
          <a:p>
            <a:pPr lvl="1"/>
            <a:r>
              <a:rPr lang="en-GB" sz="2400" dirty="0">
                <a:solidFill>
                  <a:srgbClr val="002060"/>
                </a:solidFill>
                <a:latin typeface="Comic Sans MS" pitchFamily="66" charset="0"/>
              </a:rPr>
              <a:t>To include the general structure of an antibody molecule.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Comic Sans MS" pitchFamily="66" charset="0"/>
              </a:rPr>
              <a:t>an </a:t>
            </a:r>
            <a:r>
              <a:rPr lang="en-GB" sz="2400" dirty="0">
                <a:solidFill>
                  <a:srgbClr val="002060"/>
                </a:solidFill>
                <a:latin typeface="Comic Sans MS" pitchFamily="66" charset="0"/>
              </a:rPr>
              <a:t>outline of the action of </a:t>
            </a:r>
            <a:r>
              <a:rPr lang="en-GB" sz="2400" dirty="0" err="1">
                <a:solidFill>
                  <a:srgbClr val="002060"/>
                </a:solidFill>
                <a:latin typeface="Comic Sans MS" pitchFamily="66" charset="0"/>
              </a:rPr>
              <a:t>opsonins</a:t>
            </a:r>
            <a:r>
              <a:rPr lang="en-GB" sz="2400" dirty="0">
                <a:solidFill>
                  <a:srgbClr val="002060"/>
                </a:solidFill>
                <a:latin typeface="Comic Sans MS" pitchFamily="66" charset="0"/>
              </a:rPr>
              <a:t>, agglutinins and anti-toxins</a:t>
            </a:r>
          </a:p>
        </p:txBody>
      </p:sp>
    </p:spTree>
    <p:extLst>
      <p:ext uri="{BB962C8B-B14F-4D97-AF65-F5344CB8AC3E}">
        <p14:creationId xmlns:p14="http://schemas.microsoft.com/office/powerpoint/2010/main" val="21627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14"/>
          <p:cNvGrpSpPr/>
          <p:nvPr/>
        </p:nvGrpSpPr>
        <p:grpSpPr>
          <a:xfrm rot="4017342">
            <a:off x="2794842" y="1863300"/>
            <a:ext cx="356289" cy="478025"/>
            <a:chOff x="971600" y="548680"/>
            <a:chExt cx="1440162" cy="2088232"/>
          </a:xfrm>
        </p:grpSpPr>
        <p:cxnSp>
          <p:nvCxnSpPr>
            <p:cNvPr id="29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14"/>
          <p:cNvGrpSpPr/>
          <p:nvPr/>
        </p:nvGrpSpPr>
        <p:grpSpPr>
          <a:xfrm rot="5849771">
            <a:off x="1397227" y="4333895"/>
            <a:ext cx="356289" cy="478025"/>
            <a:chOff x="971600" y="548680"/>
            <a:chExt cx="1440162" cy="2088232"/>
          </a:xfrm>
        </p:grpSpPr>
        <p:cxnSp>
          <p:nvCxnSpPr>
            <p:cNvPr id="33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14"/>
          <p:cNvGrpSpPr/>
          <p:nvPr/>
        </p:nvGrpSpPr>
        <p:grpSpPr>
          <a:xfrm rot="2065780">
            <a:off x="3147282" y="4495965"/>
            <a:ext cx="356289" cy="478025"/>
            <a:chOff x="971600" y="548680"/>
            <a:chExt cx="1440162" cy="2088232"/>
          </a:xfrm>
        </p:grpSpPr>
        <p:cxnSp>
          <p:nvCxnSpPr>
            <p:cNvPr id="37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14"/>
          <p:cNvGrpSpPr/>
          <p:nvPr/>
        </p:nvGrpSpPr>
        <p:grpSpPr>
          <a:xfrm rot="13960302">
            <a:off x="2227185" y="1964409"/>
            <a:ext cx="356289" cy="478025"/>
            <a:chOff x="971600" y="548680"/>
            <a:chExt cx="1440162" cy="2088232"/>
          </a:xfrm>
        </p:grpSpPr>
        <p:cxnSp>
          <p:nvCxnSpPr>
            <p:cNvPr id="41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14"/>
          <p:cNvGrpSpPr/>
          <p:nvPr/>
        </p:nvGrpSpPr>
        <p:grpSpPr>
          <a:xfrm rot="20874433">
            <a:off x="3953568" y="3389008"/>
            <a:ext cx="356289" cy="478025"/>
            <a:chOff x="971600" y="548680"/>
            <a:chExt cx="1440162" cy="2088232"/>
          </a:xfrm>
        </p:grpSpPr>
        <p:cxnSp>
          <p:nvCxnSpPr>
            <p:cNvPr id="45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14"/>
          <p:cNvGrpSpPr/>
          <p:nvPr/>
        </p:nvGrpSpPr>
        <p:grpSpPr>
          <a:xfrm rot="7623054">
            <a:off x="787037" y="2972119"/>
            <a:ext cx="356289" cy="478025"/>
            <a:chOff x="971600" y="548680"/>
            <a:chExt cx="1440162" cy="2088232"/>
          </a:xfrm>
        </p:grpSpPr>
        <p:cxnSp>
          <p:nvCxnSpPr>
            <p:cNvPr id="49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14"/>
          <p:cNvGrpSpPr/>
          <p:nvPr/>
        </p:nvGrpSpPr>
        <p:grpSpPr>
          <a:xfrm rot="11885008">
            <a:off x="3509949" y="1744299"/>
            <a:ext cx="356289" cy="478025"/>
            <a:chOff x="971600" y="548680"/>
            <a:chExt cx="1440162" cy="2088232"/>
          </a:xfrm>
        </p:grpSpPr>
        <p:cxnSp>
          <p:nvCxnSpPr>
            <p:cNvPr id="53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14"/>
          <p:cNvGrpSpPr/>
          <p:nvPr/>
        </p:nvGrpSpPr>
        <p:grpSpPr>
          <a:xfrm rot="5849771">
            <a:off x="1541244" y="1741607"/>
            <a:ext cx="356289" cy="478025"/>
            <a:chOff x="971600" y="548680"/>
            <a:chExt cx="1440162" cy="2088232"/>
          </a:xfrm>
        </p:grpSpPr>
        <p:cxnSp>
          <p:nvCxnSpPr>
            <p:cNvPr id="57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14"/>
          <p:cNvGrpSpPr/>
          <p:nvPr/>
        </p:nvGrpSpPr>
        <p:grpSpPr>
          <a:xfrm rot="9632225">
            <a:off x="3760883" y="2754618"/>
            <a:ext cx="356289" cy="478025"/>
            <a:chOff x="971600" y="548680"/>
            <a:chExt cx="1440162" cy="2088232"/>
          </a:xfrm>
        </p:grpSpPr>
        <p:cxnSp>
          <p:nvCxnSpPr>
            <p:cNvPr id="61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14"/>
          <p:cNvGrpSpPr/>
          <p:nvPr/>
        </p:nvGrpSpPr>
        <p:grpSpPr>
          <a:xfrm rot="17302989">
            <a:off x="3508245" y="4010482"/>
            <a:ext cx="356289" cy="478025"/>
            <a:chOff x="971600" y="548680"/>
            <a:chExt cx="1440162" cy="2088232"/>
          </a:xfrm>
        </p:grpSpPr>
        <p:cxnSp>
          <p:nvCxnSpPr>
            <p:cNvPr id="65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14"/>
          <p:cNvGrpSpPr/>
          <p:nvPr/>
        </p:nvGrpSpPr>
        <p:grpSpPr>
          <a:xfrm rot="20985596">
            <a:off x="2002886" y="4392966"/>
            <a:ext cx="356289" cy="478025"/>
            <a:chOff x="971600" y="548680"/>
            <a:chExt cx="1440162" cy="2088232"/>
          </a:xfrm>
        </p:grpSpPr>
        <p:cxnSp>
          <p:nvCxnSpPr>
            <p:cNvPr id="69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1459177" y="2060848"/>
            <a:ext cx="2304256" cy="2448272"/>
            <a:chOff x="1578377" y="1512993"/>
            <a:chExt cx="2796461" cy="2764639"/>
          </a:xfrm>
        </p:grpSpPr>
        <p:grpSp>
          <p:nvGrpSpPr>
            <p:cNvPr id="12" name="Group 11"/>
            <p:cNvGrpSpPr/>
            <p:nvPr/>
          </p:nvGrpSpPr>
          <p:grpSpPr>
            <a:xfrm>
              <a:off x="2167513" y="1512993"/>
              <a:ext cx="1697611" cy="2764639"/>
              <a:chOff x="2167513" y="1512993"/>
              <a:chExt cx="1697611" cy="2764639"/>
            </a:xfrm>
          </p:grpSpPr>
          <p:grpSp>
            <p:nvGrpSpPr>
              <p:cNvPr id="8" name="Group 7"/>
              <p:cNvGrpSpPr/>
              <p:nvPr/>
            </p:nvGrpSpPr>
            <p:grpSpPr>
              <a:xfrm rot="2344499">
                <a:off x="3505084" y="1512993"/>
                <a:ext cx="360040" cy="908808"/>
                <a:chOff x="5120768" y="1800112"/>
                <a:chExt cx="360040" cy="908808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flipV="1">
                  <a:off x="5292080" y="1988840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Oval 6"/>
                <p:cNvSpPr/>
                <p:nvPr/>
              </p:nvSpPr>
              <p:spPr>
                <a:xfrm>
                  <a:off x="5120768" y="1800112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 rot="2344499" flipH="1" flipV="1">
                <a:off x="2167513" y="3368824"/>
                <a:ext cx="360040" cy="908808"/>
                <a:chOff x="5120768" y="1800111"/>
                <a:chExt cx="360040" cy="908808"/>
              </a:xfrm>
            </p:grpSpPr>
            <p:cxnSp>
              <p:nvCxnSpPr>
                <p:cNvPr id="10" name="Straight Connector 9"/>
                <p:cNvCxnSpPr/>
                <p:nvPr/>
              </p:nvCxnSpPr>
              <p:spPr>
                <a:xfrm flipV="1">
                  <a:off x="5292080" y="1988839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Oval 10"/>
                <p:cNvSpPr/>
                <p:nvPr/>
              </p:nvSpPr>
              <p:spPr>
                <a:xfrm>
                  <a:off x="5120768" y="1800111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13" name="Group 12"/>
            <p:cNvGrpSpPr/>
            <p:nvPr/>
          </p:nvGrpSpPr>
          <p:grpSpPr>
            <a:xfrm rot="3452515">
              <a:off x="2111891" y="1501617"/>
              <a:ext cx="1697611" cy="2764639"/>
              <a:chOff x="2167513" y="1512993"/>
              <a:chExt cx="1697611" cy="2764639"/>
            </a:xfrm>
          </p:grpSpPr>
          <p:grpSp>
            <p:nvGrpSpPr>
              <p:cNvPr id="14" name="Group 7"/>
              <p:cNvGrpSpPr/>
              <p:nvPr/>
            </p:nvGrpSpPr>
            <p:grpSpPr>
              <a:xfrm rot="2344499">
                <a:off x="3505084" y="1512993"/>
                <a:ext cx="360040" cy="908808"/>
                <a:chOff x="5120768" y="1800112"/>
                <a:chExt cx="360040" cy="908808"/>
              </a:xfrm>
            </p:grpSpPr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5292080" y="1988840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Oval 18"/>
                <p:cNvSpPr/>
                <p:nvPr/>
              </p:nvSpPr>
              <p:spPr>
                <a:xfrm>
                  <a:off x="5120768" y="1800112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" name="Group 8"/>
              <p:cNvGrpSpPr/>
              <p:nvPr/>
            </p:nvGrpSpPr>
            <p:grpSpPr>
              <a:xfrm rot="2344499" flipH="1" flipV="1">
                <a:off x="2167513" y="3368824"/>
                <a:ext cx="360040" cy="908808"/>
                <a:chOff x="5120768" y="1800111"/>
                <a:chExt cx="360040" cy="908808"/>
              </a:xfrm>
            </p:grpSpPr>
            <p:cxnSp>
              <p:nvCxnSpPr>
                <p:cNvPr id="16" name="Straight Connector 15"/>
                <p:cNvCxnSpPr/>
                <p:nvPr/>
              </p:nvCxnSpPr>
              <p:spPr>
                <a:xfrm flipV="1">
                  <a:off x="5292080" y="1988839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Oval 16"/>
                <p:cNvSpPr/>
                <p:nvPr/>
              </p:nvSpPr>
              <p:spPr>
                <a:xfrm>
                  <a:off x="5120768" y="1800111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20" name="Group 19"/>
            <p:cNvGrpSpPr/>
            <p:nvPr/>
          </p:nvGrpSpPr>
          <p:grpSpPr>
            <a:xfrm rot="17448366">
              <a:off x="2143713" y="1544365"/>
              <a:ext cx="1697611" cy="2764639"/>
              <a:chOff x="2167513" y="1512993"/>
              <a:chExt cx="1697611" cy="2764639"/>
            </a:xfrm>
          </p:grpSpPr>
          <p:grpSp>
            <p:nvGrpSpPr>
              <p:cNvPr id="21" name="Group 7"/>
              <p:cNvGrpSpPr/>
              <p:nvPr/>
            </p:nvGrpSpPr>
            <p:grpSpPr>
              <a:xfrm rot="2344499">
                <a:off x="3505084" y="1512993"/>
                <a:ext cx="360040" cy="908808"/>
                <a:chOff x="5120768" y="1800112"/>
                <a:chExt cx="360040" cy="908808"/>
              </a:xfrm>
            </p:grpSpPr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5292080" y="1988840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Oval 25"/>
                <p:cNvSpPr/>
                <p:nvPr/>
              </p:nvSpPr>
              <p:spPr>
                <a:xfrm>
                  <a:off x="5120768" y="1800112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22" name="Group 8"/>
              <p:cNvGrpSpPr/>
              <p:nvPr/>
            </p:nvGrpSpPr>
            <p:grpSpPr>
              <a:xfrm rot="2344499" flipH="1" flipV="1">
                <a:off x="2167513" y="3368824"/>
                <a:ext cx="360040" cy="908808"/>
                <a:chOff x="5120768" y="1800111"/>
                <a:chExt cx="360040" cy="908808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5292080" y="1988839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Oval 23"/>
                <p:cNvSpPr/>
                <p:nvPr/>
              </p:nvSpPr>
              <p:spPr>
                <a:xfrm>
                  <a:off x="5120768" y="1800111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2" name="Hexagon 1"/>
            <p:cNvSpPr/>
            <p:nvPr/>
          </p:nvSpPr>
          <p:spPr>
            <a:xfrm>
              <a:off x="2195736" y="2204864"/>
              <a:ext cx="1584176" cy="1368152"/>
            </a:xfrm>
            <a:prstGeom prst="hex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Freeform 3"/>
            <p:cNvSpPr/>
            <p:nvPr/>
          </p:nvSpPr>
          <p:spPr>
            <a:xfrm rot="2427633">
              <a:off x="2822516" y="2420888"/>
              <a:ext cx="360040" cy="864096"/>
            </a:xfrm>
            <a:custGeom>
              <a:avLst/>
              <a:gdLst>
                <a:gd name="connsiteX0" fmla="*/ 245660 w 304800"/>
                <a:gd name="connsiteY0" fmla="*/ 0 h 1201003"/>
                <a:gd name="connsiteX1" fmla="*/ 0 w 304800"/>
                <a:gd name="connsiteY1" fmla="*/ 300251 h 1201003"/>
                <a:gd name="connsiteX2" fmla="*/ 245660 w 304800"/>
                <a:gd name="connsiteY2" fmla="*/ 477671 h 1201003"/>
                <a:gd name="connsiteX3" fmla="*/ 13648 w 304800"/>
                <a:gd name="connsiteY3" fmla="*/ 682388 h 1201003"/>
                <a:gd name="connsiteX4" fmla="*/ 300251 w 304800"/>
                <a:gd name="connsiteY4" fmla="*/ 955343 h 1201003"/>
                <a:gd name="connsiteX5" fmla="*/ 40944 w 304800"/>
                <a:gd name="connsiteY5" fmla="*/ 1201003 h 1201003"/>
                <a:gd name="connsiteX6" fmla="*/ 40944 w 304800"/>
                <a:gd name="connsiteY6" fmla="*/ 1201003 h 120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800" h="1201003">
                  <a:moveTo>
                    <a:pt x="245660" y="0"/>
                  </a:moveTo>
                  <a:cubicBezTo>
                    <a:pt x="122830" y="110319"/>
                    <a:pt x="0" y="220639"/>
                    <a:pt x="0" y="300251"/>
                  </a:cubicBezTo>
                  <a:cubicBezTo>
                    <a:pt x="0" y="379863"/>
                    <a:pt x="243385" y="413982"/>
                    <a:pt x="245660" y="477671"/>
                  </a:cubicBezTo>
                  <a:cubicBezTo>
                    <a:pt x="247935" y="541360"/>
                    <a:pt x="4550" y="602776"/>
                    <a:pt x="13648" y="682388"/>
                  </a:cubicBezTo>
                  <a:cubicBezTo>
                    <a:pt x="22746" y="762000"/>
                    <a:pt x="295702" y="868907"/>
                    <a:pt x="300251" y="955343"/>
                  </a:cubicBezTo>
                  <a:cubicBezTo>
                    <a:pt x="304800" y="1041779"/>
                    <a:pt x="40944" y="1201003"/>
                    <a:pt x="40944" y="1201003"/>
                  </a:cubicBezTo>
                  <a:lnTo>
                    <a:pt x="40944" y="1201003"/>
                  </a:lnTo>
                </a:path>
              </a:pathLst>
            </a:cu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427984" y="1484784"/>
            <a:ext cx="5973171" cy="6202907"/>
            <a:chOff x="4430973" y="1476233"/>
            <a:chExt cx="5973171" cy="6202907"/>
          </a:xfrm>
        </p:grpSpPr>
        <p:sp>
          <p:nvSpPr>
            <p:cNvPr id="73" name="Freeform 72"/>
            <p:cNvSpPr/>
            <p:nvPr/>
          </p:nvSpPr>
          <p:spPr>
            <a:xfrm>
              <a:off x="4430973" y="1476233"/>
              <a:ext cx="5973171" cy="6202907"/>
            </a:xfrm>
            <a:custGeom>
              <a:avLst/>
              <a:gdLst>
                <a:gd name="connsiteX0" fmla="*/ 4713027 w 5973171"/>
                <a:gd name="connsiteY0" fmla="*/ 393510 h 6202907"/>
                <a:gd name="connsiteX1" fmla="*/ 3784979 w 5973171"/>
                <a:gd name="connsiteY1" fmla="*/ 1130489 h 6202907"/>
                <a:gd name="connsiteX2" fmla="*/ 3075296 w 5973171"/>
                <a:gd name="connsiteY2" fmla="*/ 2781868 h 6202907"/>
                <a:gd name="connsiteX3" fmla="*/ 1765111 w 5973171"/>
                <a:gd name="connsiteY3" fmla="*/ 3273188 h 6202907"/>
                <a:gd name="connsiteX4" fmla="*/ 1314734 w 5973171"/>
                <a:gd name="connsiteY4" fmla="*/ 4501486 h 6202907"/>
                <a:gd name="connsiteX5" fmla="*/ 645994 w 5973171"/>
                <a:gd name="connsiteY5" fmla="*/ 5470477 h 6202907"/>
                <a:gd name="connsiteX6" fmla="*/ 5190699 w 5973171"/>
                <a:gd name="connsiteY6" fmla="*/ 5429534 h 6202907"/>
                <a:gd name="connsiteX7" fmla="*/ 5340824 w 5973171"/>
                <a:gd name="connsiteY7" fmla="*/ 830239 h 6202907"/>
                <a:gd name="connsiteX8" fmla="*/ 4685731 w 5973171"/>
                <a:gd name="connsiteY8" fmla="*/ 448101 h 620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3171" h="6202907">
                  <a:moveTo>
                    <a:pt x="4713027" y="393510"/>
                  </a:moveTo>
                  <a:cubicBezTo>
                    <a:pt x="4385480" y="562969"/>
                    <a:pt x="4057934" y="732429"/>
                    <a:pt x="3784979" y="1130489"/>
                  </a:cubicBezTo>
                  <a:cubicBezTo>
                    <a:pt x="3512024" y="1528549"/>
                    <a:pt x="3411941" y="2424752"/>
                    <a:pt x="3075296" y="2781868"/>
                  </a:cubicBezTo>
                  <a:cubicBezTo>
                    <a:pt x="2738651" y="3138984"/>
                    <a:pt x="2058538" y="2986585"/>
                    <a:pt x="1765111" y="3273188"/>
                  </a:cubicBezTo>
                  <a:cubicBezTo>
                    <a:pt x="1471684" y="3559791"/>
                    <a:pt x="1501254" y="4135271"/>
                    <a:pt x="1314734" y="4501486"/>
                  </a:cubicBezTo>
                  <a:cubicBezTo>
                    <a:pt x="1128215" y="4867701"/>
                    <a:pt x="0" y="5315802"/>
                    <a:pt x="645994" y="5470477"/>
                  </a:cubicBezTo>
                  <a:cubicBezTo>
                    <a:pt x="1291988" y="5625152"/>
                    <a:pt x="4408227" y="6202907"/>
                    <a:pt x="5190699" y="5429534"/>
                  </a:cubicBezTo>
                  <a:cubicBezTo>
                    <a:pt x="5973171" y="4656161"/>
                    <a:pt x="5424985" y="1660478"/>
                    <a:pt x="5340824" y="830239"/>
                  </a:cubicBezTo>
                  <a:cubicBezTo>
                    <a:pt x="5256663" y="0"/>
                    <a:pt x="4971197" y="224050"/>
                    <a:pt x="4685731" y="448101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4940501" y="1847458"/>
              <a:ext cx="4255818" cy="4666335"/>
              <a:chOff x="4940501" y="1847458"/>
              <a:chExt cx="4255818" cy="4666335"/>
            </a:xfrm>
          </p:grpSpPr>
          <p:sp>
            <p:nvSpPr>
              <p:cNvPr id="74" name="Oval 73"/>
              <p:cNvSpPr/>
              <p:nvPr/>
            </p:nvSpPr>
            <p:spPr>
              <a:xfrm rot="1223292">
                <a:off x="8152711" y="4708781"/>
                <a:ext cx="1043608" cy="1728192"/>
              </a:xfrm>
              <a:prstGeom prst="ellipse">
                <a:avLst/>
              </a:prstGeom>
              <a:ln w="76200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7" name="Group 76"/>
              <p:cNvGrpSpPr/>
              <p:nvPr/>
            </p:nvGrpSpPr>
            <p:grpSpPr>
              <a:xfrm rot="19712005">
                <a:off x="4940501" y="5996435"/>
                <a:ext cx="432048" cy="517358"/>
                <a:chOff x="827584" y="3631722"/>
                <a:chExt cx="432048" cy="517358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827584" y="3717032"/>
                  <a:ext cx="432048" cy="432048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890462" y="3631722"/>
                  <a:ext cx="296669" cy="1913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 rot="17375450">
                <a:off x="5567741" y="4828727"/>
                <a:ext cx="432048" cy="517358"/>
                <a:chOff x="827584" y="3631722"/>
                <a:chExt cx="432048" cy="517358"/>
              </a:xfrm>
            </p:grpSpPr>
            <p:sp>
              <p:nvSpPr>
                <p:cNvPr id="79" name="Rectangle 78"/>
                <p:cNvSpPr/>
                <p:nvPr/>
              </p:nvSpPr>
              <p:spPr>
                <a:xfrm>
                  <a:off x="827584" y="3717032"/>
                  <a:ext cx="432048" cy="432048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890462" y="3631722"/>
                  <a:ext cx="296669" cy="1913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1" name="Group 80"/>
              <p:cNvGrpSpPr/>
              <p:nvPr/>
            </p:nvGrpSpPr>
            <p:grpSpPr>
              <a:xfrm rot="20778290">
                <a:off x="6492356" y="4030074"/>
                <a:ext cx="432048" cy="536407"/>
                <a:chOff x="613133" y="3560417"/>
                <a:chExt cx="432048" cy="536407"/>
              </a:xfrm>
            </p:grpSpPr>
            <p:sp>
              <p:nvSpPr>
                <p:cNvPr id="82" name="Rectangle 81"/>
                <p:cNvSpPr/>
                <p:nvPr/>
              </p:nvSpPr>
              <p:spPr>
                <a:xfrm>
                  <a:off x="613133" y="3664776"/>
                  <a:ext cx="432048" cy="432048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" name="Oval 82"/>
                <p:cNvSpPr/>
                <p:nvPr/>
              </p:nvSpPr>
              <p:spPr>
                <a:xfrm>
                  <a:off x="664425" y="3560417"/>
                  <a:ext cx="296669" cy="1913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 rot="18034010">
                <a:off x="7479770" y="3269590"/>
                <a:ext cx="432048" cy="517358"/>
                <a:chOff x="827584" y="3631722"/>
                <a:chExt cx="432048" cy="517358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827584" y="3717032"/>
                  <a:ext cx="432048" cy="432048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" name="Oval 85"/>
                <p:cNvSpPr/>
                <p:nvPr/>
              </p:nvSpPr>
              <p:spPr>
                <a:xfrm>
                  <a:off x="890462" y="3631722"/>
                  <a:ext cx="296669" cy="1913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 rot="19121097">
                <a:off x="8192248" y="1847458"/>
                <a:ext cx="432048" cy="517358"/>
                <a:chOff x="827584" y="3631722"/>
                <a:chExt cx="432048" cy="517358"/>
              </a:xfrm>
            </p:grpSpPr>
            <p:sp>
              <p:nvSpPr>
                <p:cNvPr id="88" name="Rectangle 87"/>
                <p:cNvSpPr/>
                <p:nvPr/>
              </p:nvSpPr>
              <p:spPr>
                <a:xfrm>
                  <a:off x="827584" y="3717032"/>
                  <a:ext cx="432048" cy="432048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890462" y="3631722"/>
                  <a:ext cx="296669" cy="19130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</p:grpSp>
      <p:grpSp>
        <p:nvGrpSpPr>
          <p:cNvPr id="92" name="Group 91"/>
          <p:cNvGrpSpPr/>
          <p:nvPr/>
        </p:nvGrpSpPr>
        <p:grpSpPr>
          <a:xfrm rot="1364314">
            <a:off x="5299890" y="1634712"/>
            <a:ext cx="2304256" cy="2448272"/>
            <a:chOff x="1578377" y="1512993"/>
            <a:chExt cx="2796461" cy="2764639"/>
          </a:xfrm>
        </p:grpSpPr>
        <p:grpSp>
          <p:nvGrpSpPr>
            <p:cNvPr id="93" name="Group 11"/>
            <p:cNvGrpSpPr/>
            <p:nvPr/>
          </p:nvGrpSpPr>
          <p:grpSpPr>
            <a:xfrm>
              <a:off x="2167513" y="1512993"/>
              <a:ext cx="1697611" cy="2764639"/>
              <a:chOff x="2167513" y="1512993"/>
              <a:chExt cx="1697611" cy="2764639"/>
            </a:xfrm>
          </p:grpSpPr>
          <p:grpSp>
            <p:nvGrpSpPr>
              <p:cNvPr id="110" name="Group 7"/>
              <p:cNvGrpSpPr/>
              <p:nvPr/>
            </p:nvGrpSpPr>
            <p:grpSpPr>
              <a:xfrm rot="2344499">
                <a:off x="3505084" y="1512993"/>
                <a:ext cx="360040" cy="908808"/>
                <a:chOff x="5120768" y="1800112"/>
                <a:chExt cx="360040" cy="908808"/>
              </a:xfrm>
            </p:grpSpPr>
            <p:cxnSp>
              <p:nvCxnSpPr>
                <p:cNvPr id="114" name="Straight Connector 5"/>
                <p:cNvCxnSpPr/>
                <p:nvPr/>
              </p:nvCxnSpPr>
              <p:spPr>
                <a:xfrm flipV="1">
                  <a:off x="5292080" y="1988840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Oval 6"/>
                <p:cNvSpPr/>
                <p:nvPr/>
              </p:nvSpPr>
              <p:spPr>
                <a:xfrm>
                  <a:off x="5120768" y="1800112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1" name="Group 8"/>
              <p:cNvGrpSpPr/>
              <p:nvPr/>
            </p:nvGrpSpPr>
            <p:grpSpPr>
              <a:xfrm rot="2344499" flipH="1" flipV="1">
                <a:off x="2167513" y="3368824"/>
                <a:ext cx="360040" cy="908808"/>
                <a:chOff x="5120768" y="1800111"/>
                <a:chExt cx="360040" cy="908808"/>
              </a:xfrm>
            </p:grpSpPr>
            <p:cxnSp>
              <p:nvCxnSpPr>
                <p:cNvPr id="112" name="Straight Connector 111"/>
                <p:cNvCxnSpPr/>
                <p:nvPr/>
              </p:nvCxnSpPr>
              <p:spPr>
                <a:xfrm flipV="1">
                  <a:off x="5292080" y="1988839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Oval 112"/>
                <p:cNvSpPr/>
                <p:nvPr/>
              </p:nvSpPr>
              <p:spPr>
                <a:xfrm>
                  <a:off x="5120768" y="1800111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94" name="Group 12"/>
            <p:cNvGrpSpPr/>
            <p:nvPr/>
          </p:nvGrpSpPr>
          <p:grpSpPr>
            <a:xfrm rot="3452515">
              <a:off x="2111891" y="1501617"/>
              <a:ext cx="1697611" cy="2764639"/>
              <a:chOff x="2167513" y="1512993"/>
              <a:chExt cx="1697611" cy="2764639"/>
            </a:xfrm>
          </p:grpSpPr>
          <p:grpSp>
            <p:nvGrpSpPr>
              <p:cNvPr id="104" name="Group 7"/>
              <p:cNvGrpSpPr/>
              <p:nvPr/>
            </p:nvGrpSpPr>
            <p:grpSpPr>
              <a:xfrm rot="2344499">
                <a:off x="3505084" y="1512993"/>
                <a:ext cx="360040" cy="908808"/>
                <a:chOff x="5120768" y="1800112"/>
                <a:chExt cx="360040" cy="908808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 flipV="1">
                  <a:off x="5292080" y="1988840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Oval 108"/>
                <p:cNvSpPr/>
                <p:nvPr/>
              </p:nvSpPr>
              <p:spPr>
                <a:xfrm>
                  <a:off x="5120768" y="1800112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5" name="Group 8"/>
              <p:cNvGrpSpPr/>
              <p:nvPr/>
            </p:nvGrpSpPr>
            <p:grpSpPr>
              <a:xfrm rot="2344499" flipH="1" flipV="1">
                <a:off x="2167513" y="3368824"/>
                <a:ext cx="360040" cy="908808"/>
                <a:chOff x="5120768" y="1800111"/>
                <a:chExt cx="360040" cy="908808"/>
              </a:xfrm>
            </p:grpSpPr>
            <p:cxnSp>
              <p:nvCxnSpPr>
                <p:cNvPr id="106" name="Straight Connector 105"/>
                <p:cNvCxnSpPr/>
                <p:nvPr/>
              </p:nvCxnSpPr>
              <p:spPr>
                <a:xfrm flipV="1">
                  <a:off x="5292080" y="1988839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7" name="Oval 106"/>
                <p:cNvSpPr/>
                <p:nvPr/>
              </p:nvSpPr>
              <p:spPr>
                <a:xfrm>
                  <a:off x="5120768" y="1800111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grpSp>
          <p:nvGrpSpPr>
            <p:cNvPr id="95" name="Group 19"/>
            <p:cNvGrpSpPr/>
            <p:nvPr/>
          </p:nvGrpSpPr>
          <p:grpSpPr>
            <a:xfrm rot="17448366">
              <a:off x="2143713" y="1544365"/>
              <a:ext cx="1697611" cy="2764639"/>
              <a:chOff x="2167513" y="1512993"/>
              <a:chExt cx="1697611" cy="2764639"/>
            </a:xfrm>
          </p:grpSpPr>
          <p:grpSp>
            <p:nvGrpSpPr>
              <p:cNvPr id="98" name="Group 97"/>
              <p:cNvGrpSpPr/>
              <p:nvPr/>
            </p:nvGrpSpPr>
            <p:grpSpPr>
              <a:xfrm rot="2344499">
                <a:off x="3505084" y="1512993"/>
                <a:ext cx="360040" cy="908808"/>
                <a:chOff x="5120768" y="1800112"/>
                <a:chExt cx="360040" cy="908808"/>
              </a:xfrm>
            </p:grpSpPr>
            <p:cxnSp>
              <p:nvCxnSpPr>
                <p:cNvPr id="102" name="Straight Connector 101"/>
                <p:cNvCxnSpPr/>
                <p:nvPr/>
              </p:nvCxnSpPr>
              <p:spPr>
                <a:xfrm flipV="1">
                  <a:off x="5292080" y="1988840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3" name="Oval 102"/>
                <p:cNvSpPr/>
                <p:nvPr/>
              </p:nvSpPr>
              <p:spPr>
                <a:xfrm>
                  <a:off x="5120768" y="1800112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9" name="Group 98"/>
              <p:cNvGrpSpPr/>
              <p:nvPr/>
            </p:nvGrpSpPr>
            <p:grpSpPr>
              <a:xfrm rot="2344499" flipH="1" flipV="1">
                <a:off x="2167513" y="3368824"/>
                <a:ext cx="360040" cy="908808"/>
                <a:chOff x="5120768" y="1800111"/>
                <a:chExt cx="360040" cy="908808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 flipV="1">
                  <a:off x="5292080" y="1988839"/>
                  <a:ext cx="0" cy="720080"/>
                </a:xfrm>
                <a:prstGeom prst="line">
                  <a:avLst/>
                </a:prstGeom>
                <a:ln w="7620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Oval 100"/>
                <p:cNvSpPr/>
                <p:nvPr/>
              </p:nvSpPr>
              <p:spPr>
                <a:xfrm>
                  <a:off x="5120768" y="1800111"/>
                  <a:ext cx="360040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6" name="Hexagon 95"/>
            <p:cNvSpPr/>
            <p:nvPr/>
          </p:nvSpPr>
          <p:spPr>
            <a:xfrm>
              <a:off x="2195736" y="2204864"/>
              <a:ext cx="1584176" cy="1368152"/>
            </a:xfrm>
            <a:prstGeom prst="hexagon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Freeform 3"/>
            <p:cNvSpPr/>
            <p:nvPr/>
          </p:nvSpPr>
          <p:spPr>
            <a:xfrm rot="2427633">
              <a:off x="2822516" y="2420888"/>
              <a:ext cx="360040" cy="864096"/>
            </a:xfrm>
            <a:custGeom>
              <a:avLst/>
              <a:gdLst>
                <a:gd name="connsiteX0" fmla="*/ 245660 w 304800"/>
                <a:gd name="connsiteY0" fmla="*/ 0 h 1201003"/>
                <a:gd name="connsiteX1" fmla="*/ 0 w 304800"/>
                <a:gd name="connsiteY1" fmla="*/ 300251 h 1201003"/>
                <a:gd name="connsiteX2" fmla="*/ 245660 w 304800"/>
                <a:gd name="connsiteY2" fmla="*/ 477671 h 1201003"/>
                <a:gd name="connsiteX3" fmla="*/ 13648 w 304800"/>
                <a:gd name="connsiteY3" fmla="*/ 682388 h 1201003"/>
                <a:gd name="connsiteX4" fmla="*/ 300251 w 304800"/>
                <a:gd name="connsiteY4" fmla="*/ 955343 h 1201003"/>
                <a:gd name="connsiteX5" fmla="*/ 40944 w 304800"/>
                <a:gd name="connsiteY5" fmla="*/ 1201003 h 1201003"/>
                <a:gd name="connsiteX6" fmla="*/ 40944 w 304800"/>
                <a:gd name="connsiteY6" fmla="*/ 1201003 h 1201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800" h="1201003">
                  <a:moveTo>
                    <a:pt x="245660" y="0"/>
                  </a:moveTo>
                  <a:cubicBezTo>
                    <a:pt x="122830" y="110319"/>
                    <a:pt x="0" y="220639"/>
                    <a:pt x="0" y="300251"/>
                  </a:cubicBezTo>
                  <a:cubicBezTo>
                    <a:pt x="0" y="379863"/>
                    <a:pt x="243385" y="413982"/>
                    <a:pt x="245660" y="477671"/>
                  </a:cubicBezTo>
                  <a:cubicBezTo>
                    <a:pt x="247935" y="541360"/>
                    <a:pt x="4550" y="602776"/>
                    <a:pt x="13648" y="682388"/>
                  </a:cubicBezTo>
                  <a:cubicBezTo>
                    <a:pt x="22746" y="762000"/>
                    <a:pt x="295702" y="868907"/>
                    <a:pt x="300251" y="955343"/>
                  </a:cubicBezTo>
                  <a:cubicBezTo>
                    <a:pt x="304800" y="1041779"/>
                    <a:pt x="40944" y="1201003"/>
                    <a:pt x="40944" y="1201003"/>
                  </a:cubicBezTo>
                  <a:lnTo>
                    <a:pt x="40944" y="1201003"/>
                  </a:lnTo>
                </a:path>
              </a:pathLst>
            </a:cu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251520" y="11663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Viruses have proteins on their surface which recognise and bind to receptors on the surface of the host cell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51520" y="1013827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This is how many viruses enter their host cell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93612" y="4995155"/>
            <a:ext cx="437838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 Antibodies can bind to viruses forming an antigen antibody complex which stops them attaching to their host cells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08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3C2CC-248F-450A-9B9A-4899EC4C6177}" type="slidenum">
              <a:rPr lang="en-GB"/>
              <a:pPr/>
              <a:t>11</a:t>
            </a:fld>
            <a:endParaRPr lang="en-GB"/>
          </a:p>
        </p:txBody>
      </p:sp>
      <p:pic>
        <p:nvPicPr>
          <p:cNvPr id="44034" name="Picture 1026" descr="9A95EE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66" t="13344" r="19180" b="12181"/>
          <a:stretch>
            <a:fillRect/>
          </a:stretch>
        </p:blipFill>
        <p:spPr bwMode="auto">
          <a:xfrm>
            <a:off x="152400" y="0"/>
            <a:ext cx="83058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5" name="Text Box 1027"/>
          <p:cNvSpPr txBox="1">
            <a:spLocks noChangeArrowheads="1"/>
          </p:cNvSpPr>
          <p:nvPr/>
        </p:nvSpPr>
        <p:spPr bwMode="auto">
          <a:xfrm>
            <a:off x="174625" y="6100763"/>
            <a:ext cx="389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Primary – establishes immunological</a:t>
            </a:r>
          </a:p>
          <a:p>
            <a:r>
              <a:rPr lang="en-GB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316283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Comic Sans MS" pitchFamily="66" charset="0"/>
              </a:rPr>
              <a:t>Primary and secondary responses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836712"/>
            <a:ext cx="80648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 smtClean="0">
                <a:latin typeface="Comic Sans MS" pitchFamily="66" charset="0"/>
              </a:rPr>
              <a:t>Annotate your graph of the primary and secondary responses by adding the following labels:</a:t>
            </a:r>
          </a:p>
          <a:p>
            <a:pPr lvl="1"/>
            <a:r>
              <a:rPr lang="en-GB" sz="2100" dirty="0" smtClean="0">
                <a:latin typeface="Comic Sans MS" pitchFamily="66" charset="0"/>
              </a:rPr>
              <a:t>Clonal selection</a:t>
            </a:r>
          </a:p>
          <a:p>
            <a:pPr lvl="1"/>
            <a:r>
              <a:rPr lang="en-GB" sz="2100" dirty="0" smtClean="0">
                <a:latin typeface="Comic Sans MS" pitchFamily="66" charset="0"/>
              </a:rPr>
              <a:t>Clonal expansion (more plasma cells and Killer T </a:t>
            </a:r>
            <a:r>
              <a:rPr lang="en-GB" sz="2100" dirty="0" err="1" smtClean="0">
                <a:latin typeface="Comic Sans MS" pitchFamily="66" charset="0"/>
              </a:rPr>
              <a:t>etc</a:t>
            </a:r>
            <a:r>
              <a:rPr lang="en-GB" sz="2100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GB" sz="2100" dirty="0" smtClean="0">
                <a:latin typeface="Comic Sans MS" pitchFamily="66" charset="0"/>
              </a:rPr>
              <a:t>Mitosis</a:t>
            </a:r>
          </a:p>
          <a:p>
            <a:pPr lvl="1"/>
            <a:r>
              <a:rPr lang="en-GB" sz="2100" dirty="0" smtClean="0">
                <a:latin typeface="Comic Sans MS" pitchFamily="66" charset="0"/>
              </a:rPr>
              <a:t>Development of memory cells</a:t>
            </a:r>
          </a:p>
          <a:p>
            <a:pPr lvl="1"/>
            <a:endParaRPr lang="en-GB" sz="2100" dirty="0">
              <a:latin typeface="Comic Sans MS" pitchFamily="66" charset="0"/>
            </a:endParaRPr>
          </a:p>
          <a:p>
            <a:r>
              <a:rPr lang="en-GB" sz="2100" dirty="0" smtClean="0">
                <a:latin typeface="Comic Sans MS" pitchFamily="66" charset="0"/>
              </a:rPr>
              <a:t>Questions: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itchFamily="66" charset="0"/>
              </a:rPr>
              <a:t>Compare the primary and secondary responses in terms of time taken, decline of antibodies and antibodies produced.</a:t>
            </a:r>
          </a:p>
          <a:p>
            <a:pPr marL="457200" indent="-457200">
              <a:buAutoNum type="arabicParenR"/>
            </a:pPr>
            <a:r>
              <a:rPr lang="en-GB" sz="2100" dirty="0" smtClean="0">
                <a:latin typeface="Comic Sans MS" pitchFamily="66" charset="0"/>
              </a:rPr>
              <a:t>Memory cells are produced in the primary response, how else could these be produced without the person being infected?</a:t>
            </a:r>
          </a:p>
          <a:p>
            <a:endParaRPr lang="en-GB" sz="2100" dirty="0">
              <a:latin typeface="Comic Sans MS" pitchFamily="66" charset="0"/>
            </a:endParaRPr>
          </a:p>
          <a:p>
            <a:r>
              <a:rPr lang="en-GB" sz="2100" dirty="0" smtClean="0">
                <a:solidFill>
                  <a:srgbClr val="00B050"/>
                </a:solidFill>
                <a:latin typeface="Comic Sans MS" pitchFamily="66" charset="0"/>
              </a:rPr>
              <a:t>Extra challenge: What causes the secondary response to occur more rapidly? </a:t>
            </a:r>
            <a:endParaRPr lang="en-GB" sz="2100" dirty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20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6C98F-41AC-44BE-97A4-4353C30940AD}" type="slidenum">
              <a:rPr lang="en-GB"/>
              <a:pPr/>
              <a:t>13</a:t>
            </a:fld>
            <a:endParaRPr lang="en-GB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/>
          </p:nvPr>
        </p:nvSpPr>
        <p:spPr>
          <a:xfrm>
            <a:off x="179388" y="76200"/>
            <a:ext cx="6192837" cy="328613"/>
          </a:xfrm>
          <a:solidFill>
            <a:srgbClr val="FFFFCC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39725" indent="-339725" defTabSz="449263">
              <a:lnSpc>
                <a:spcPct val="90000"/>
              </a:lnSpc>
              <a:spcBef>
                <a:spcPts val="450"/>
              </a:spcBef>
              <a:buFont typeface="Century Schoolbook" pitchFamily="18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1600" b="1" i="1">
                <a:solidFill>
                  <a:schemeClr val="tx1"/>
                </a:solidFill>
              </a:rPr>
              <a:t>Antibody Concentration – Primary and Secondary Response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076825" y="533400"/>
            <a:ext cx="3671888" cy="2946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 b="1">
                <a:solidFill>
                  <a:schemeClr val="accent2"/>
                </a:solidFill>
              </a:rPr>
              <a:t>Primary Response</a:t>
            </a:r>
          </a:p>
          <a:p>
            <a:endParaRPr lang="en-GB" sz="900"/>
          </a:p>
          <a:p>
            <a:pPr>
              <a:buFontTx/>
              <a:buAutoNum type="arabicPeriod"/>
            </a:pPr>
            <a:r>
              <a:rPr lang="en-GB" sz="1600" b="1"/>
              <a:t>Infection (Ag)</a:t>
            </a:r>
          </a:p>
          <a:p>
            <a:pPr>
              <a:buFontTx/>
              <a:buAutoNum type="arabicPeriod"/>
            </a:pPr>
            <a:endParaRPr lang="en-GB" sz="800" b="1"/>
          </a:p>
          <a:p>
            <a:pPr>
              <a:buFontTx/>
              <a:buAutoNum type="arabicPeriod"/>
            </a:pPr>
            <a:r>
              <a:rPr lang="en-GB" sz="1600" b="1"/>
              <a:t>Lag phase</a:t>
            </a:r>
          </a:p>
          <a:p>
            <a:r>
              <a:rPr lang="en-GB" sz="1600" b="1"/>
              <a:t> </a:t>
            </a:r>
          </a:p>
          <a:p>
            <a:r>
              <a:rPr lang="en-GB" sz="1600" b="1"/>
              <a:t>3	Antibodies produced</a:t>
            </a:r>
          </a:p>
          <a:p>
            <a:pPr>
              <a:buFontTx/>
              <a:buAutoNum type="arabicPeriod"/>
            </a:pPr>
            <a:endParaRPr lang="en-GB" sz="800" b="1"/>
          </a:p>
          <a:p>
            <a:r>
              <a:rPr lang="en-GB" sz="1600" b="1"/>
              <a:t>4	Antibody level rises </a:t>
            </a:r>
          </a:p>
          <a:p>
            <a:r>
              <a:rPr lang="en-GB" sz="1600" b="1"/>
              <a:t>	to combat infection</a:t>
            </a:r>
          </a:p>
          <a:p>
            <a:pPr>
              <a:buFontTx/>
              <a:buAutoNum type="arabicPeriod"/>
            </a:pPr>
            <a:endParaRPr lang="en-GB" sz="800" b="1"/>
          </a:p>
          <a:p>
            <a:r>
              <a:rPr lang="en-GB" sz="1600" b="1"/>
              <a:t>5	Ag dealt with</a:t>
            </a:r>
          </a:p>
          <a:p>
            <a:pPr>
              <a:buFontTx/>
              <a:buAutoNum type="arabicPeriod"/>
            </a:pPr>
            <a:endParaRPr lang="en-GB" sz="800" b="1"/>
          </a:p>
          <a:p>
            <a:r>
              <a:rPr lang="en-GB" sz="1600" b="1"/>
              <a:t>6	Ab level declines – short lived</a:t>
            </a:r>
          </a:p>
        </p:txBody>
      </p:sp>
      <p:pic>
        <p:nvPicPr>
          <p:cNvPr id="32774" name="Picture 6" descr="infection"/>
          <p:cNvPicPr>
            <a:picLocks noChangeAspect="1" noChangeArrowheads="1"/>
          </p:cNvPicPr>
          <p:nvPr/>
        </p:nvPicPr>
        <p:blipFill>
          <a:blip r:embed="rId3">
            <a:lum bright="-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8625"/>
            <a:ext cx="4572000" cy="30718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07950" y="3573463"/>
            <a:ext cx="8893175" cy="324802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accent2"/>
                </a:solidFill>
              </a:rPr>
              <a:t>Secondary Response</a:t>
            </a:r>
          </a:p>
          <a:p>
            <a:endParaRPr lang="en-GB" sz="900" b="1">
              <a:solidFill>
                <a:schemeClr val="accent2"/>
              </a:solidFill>
            </a:endParaRPr>
          </a:p>
          <a:p>
            <a:r>
              <a:rPr lang="en-GB" sz="1600" b="1"/>
              <a:t>After the primary response, Ab’s do not stay in blood – the </a:t>
            </a:r>
            <a:r>
              <a:rPr lang="en-GB" sz="1600" b="1">
                <a:solidFill>
                  <a:srgbClr val="0000FF"/>
                </a:solidFill>
              </a:rPr>
              <a:t>level declines</a:t>
            </a:r>
          </a:p>
          <a:p>
            <a:endParaRPr lang="en-GB" sz="900" b="1"/>
          </a:p>
          <a:p>
            <a:r>
              <a:rPr lang="en-GB" sz="1600" b="1"/>
              <a:t>If the body is infected by the same Ag a second time Ab’s must be made again</a:t>
            </a:r>
          </a:p>
          <a:p>
            <a:endParaRPr lang="en-GB" sz="900" b="1"/>
          </a:p>
          <a:p>
            <a:r>
              <a:rPr lang="en-GB" sz="1600" b="1"/>
              <a:t>Re-infection causes </a:t>
            </a:r>
            <a:r>
              <a:rPr lang="en-GB" sz="1600" b="1">
                <a:solidFill>
                  <a:srgbClr val="0000FF"/>
                </a:solidFill>
              </a:rPr>
              <a:t>much more rapid</a:t>
            </a:r>
            <a:r>
              <a:rPr lang="en-GB" sz="1600" b="1"/>
              <a:t> and a </a:t>
            </a:r>
            <a:r>
              <a:rPr lang="en-GB" sz="1600" b="1">
                <a:solidFill>
                  <a:srgbClr val="0000FF"/>
                </a:solidFill>
              </a:rPr>
              <a:t>stronger</a:t>
            </a:r>
            <a:r>
              <a:rPr lang="en-GB" sz="1600" b="1"/>
              <a:t> immune response – concentration of Ab’s rises sooner-  reaches a  higher concentration – more plasma cells than in 1o response – more cells to respond to Ag; less time to produce same number of plasma cells –hence, a  greater  [Ab] compared to 1o response; increased affinity of Ab for Ag.  </a:t>
            </a:r>
          </a:p>
          <a:p>
            <a:endParaRPr lang="en-GB" sz="900" b="1"/>
          </a:p>
          <a:p>
            <a:r>
              <a:rPr lang="en-GB" sz="1600" b="1"/>
              <a:t>This is due to the presence of </a:t>
            </a:r>
            <a:r>
              <a:rPr lang="en-GB" sz="1600" b="1">
                <a:solidFill>
                  <a:srgbClr val="0000FF"/>
                </a:solidFill>
              </a:rPr>
              <a:t>memory cells</a:t>
            </a:r>
            <a:r>
              <a:rPr lang="en-GB" sz="1600" b="1"/>
              <a:t> (made during the primary response) – no need for antigen presentation and clonal selection</a:t>
            </a:r>
          </a:p>
          <a:p>
            <a:endParaRPr lang="en-GB" sz="900" b="1"/>
          </a:p>
          <a:p>
            <a:r>
              <a:rPr lang="en-GB" sz="1600" b="1">
                <a:solidFill>
                  <a:srgbClr val="0000FF"/>
                </a:solidFill>
              </a:rPr>
              <a:t>Long-lived</a:t>
            </a:r>
            <a:r>
              <a:rPr lang="en-GB" sz="1600" b="1"/>
              <a:t>; basis of vaccination</a:t>
            </a:r>
          </a:p>
        </p:txBody>
      </p:sp>
    </p:spTree>
    <p:extLst>
      <p:ext uri="{BB962C8B-B14F-4D97-AF65-F5344CB8AC3E}">
        <p14:creationId xmlns:p14="http://schemas.microsoft.com/office/powerpoint/2010/main" val="712901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Autoimmune diseases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immune system stops recognising some cells as ‘self’ to will attack them causing inflammation and destruction of healthy tissues</a:t>
            </a:r>
          </a:p>
          <a:p>
            <a:r>
              <a:rPr lang="en-GB" dirty="0" smtClean="0"/>
              <a:t>Three of the most common</a:t>
            </a:r>
          </a:p>
          <a:p>
            <a:pPr lvl="1"/>
            <a:r>
              <a:rPr lang="en-GB" dirty="0" smtClean="0"/>
              <a:t>Type 1 diabetes damages the </a:t>
            </a:r>
            <a:r>
              <a:rPr lang="el-GR" dirty="0" smtClean="0">
                <a:latin typeface="Calibri"/>
              </a:rPr>
              <a:t>β</a:t>
            </a:r>
            <a:r>
              <a:rPr lang="en-GB" dirty="0" smtClean="0">
                <a:latin typeface="Calibri"/>
              </a:rPr>
              <a:t> cells in the pancreas</a:t>
            </a:r>
            <a:endParaRPr lang="en-GB" dirty="0" smtClean="0"/>
          </a:p>
          <a:p>
            <a:pPr lvl="1"/>
            <a:r>
              <a:rPr lang="en-GB" dirty="0" smtClean="0"/>
              <a:t>Rheumatoid arthritis attacks joints causing scarring and swelling</a:t>
            </a:r>
          </a:p>
          <a:p>
            <a:pPr lvl="1"/>
            <a:r>
              <a:rPr lang="en-GB" dirty="0" smtClean="0"/>
              <a:t>Lupus which can damage many organs such as kidneys and liver and skin often causing a persistent facial rash</a:t>
            </a:r>
          </a:p>
          <a:p>
            <a:r>
              <a:rPr lang="en-GB" dirty="0" smtClean="0"/>
              <a:t>There are no cures for these diseases but can be managed with  other medications such as insulin injections or </a:t>
            </a:r>
            <a:r>
              <a:rPr lang="en-GB" dirty="0" err="1" smtClean="0"/>
              <a:t>immunosuppresants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06" y="188638"/>
            <a:ext cx="3985979" cy="266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9532"/>
            <a:ext cx="25050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11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Plenary: True or False?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556792"/>
            <a:ext cx="835292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Antibodies have a variable region specific to a pathogens antigens.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 Antibodies contain a sulphide bridge.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A antigen-antibody complex is formed when an antibody binds to a pathogen’s antigens.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Agglutination makes it easier for phagocytes to engulf pathogens.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Neutralisation only occurs with viruses.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Opsonisation causes phagocytes to swell and burst.</a:t>
            </a:r>
          </a:p>
          <a:p>
            <a:pPr marL="514350" indent="-514350">
              <a:buFontTx/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Antibodies can stop viruses entering host cells.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The primary immune response produces memory cells.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The secondary immune response is caused by vaccination.</a:t>
            </a:r>
          </a:p>
          <a:p>
            <a:pPr marL="514350" indent="-514350">
              <a:buAutoNum type="arabicParenR"/>
            </a:pPr>
            <a:r>
              <a:rPr lang="en-GB" sz="2400" dirty="0" smtClean="0">
                <a:latin typeface="Comic Sans MS" pitchFamily="66" charset="0"/>
              </a:rPr>
              <a:t>The secondary immune response is quicker.</a:t>
            </a:r>
          </a:p>
          <a:p>
            <a:endParaRPr lang="en-GB" sz="2400" dirty="0" smtClean="0">
              <a:latin typeface="Comic Sans MS" pitchFamily="66" charset="0"/>
            </a:endParaRPr>
          </a:p>
          <a:p>
            <a:pPr marL="514350" indent="-514350">
              <a:buAutoNum type="arabicParenR"/>
            </a:pPr>
            <a:endParaRPr lang="en-GB" sz="2400" dirty="0" smtClean="0">
              <a:latin typeface="Comic Sans MS" pitchFamily="66" charset="0"/>
            </a:endParaRPr>
          </a:p>
          <a:p>
            <a:endParaRPr lang="en-GB" sz="2800" dirty="0" smtClean="0">
              <a:latin typeface="Comic Sans MS" pitchFamily="66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0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8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786608" y="1274108"/>
            <a:ext cx="6428244" cy="4137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068685" y="1410001"/>
            <a:ext cx="660084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86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6" name="Group 385"/>
          <p:cNvGrpSpPr/>
          <p:nvPr/>
        </p:nvGrpSpPr>
        <p:grpSpPr>
          <a:xfrm>
            <a:off x="611560" y="188640"/>
            <a:ext cx="3940430" cy="6120680"/>
            <a:chOff x="271530" y="102988"/>
            <a:chExt cx="4300470" cy="6638380"/>
          </a:xfrm>
        </p:grpSpPr>
        <p:grpSp>
          <p:nvGrpSpPr>
            <p:cNvPr id="10" name="Group 9"/>
            <p:cNvGrpSpPr/>
            <p:nvPr/>
          </p:nvGrpSpPr>
          <p:grpSpPr>
            <a:xfrm>
              <a:off x="271530" y="102988"/>
              <a:ext cx="648072" cy="864096"/>
              <a:chOff x="971600" y="548680"/>
              <a:chExt cx="1440160" cy="2088232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1207634" y="102988"/>
              <a:ext cx="648072" cy="864096"/>
              <a:chOff x="971600" y="548680"/>
              <a:chExt cx="1440160" cy="2088232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271530" y="1255116"/>
              <a:ext cx="648072" cy="864096"/>
              <a:chOff x="971600" y="548680"/>
              <a:chExt cx="1440160" cy="2088232"/>
            </a:xfrm>
          </p:grpSpPr>
          <p:cxnSp>
            <p:nvCxnSpPr>
              <p:cNvPr id="16" name="Straight Connector 1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1207634" y="1255116"/>
              <a:ext cx="648072" cy="864096"/>
              <a:chOff x="971600" y="548680"/>
              <a:chExt cx="1440160" cy="2088232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271530" y="2407244"/>
              <a:ext cx="648072" cy="864096"/>
              <a:chOff x="971600" y="548680"/>
              <a:chExt cx="1440160" cy="2088232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>
              <a:off x="1207634" y="2407244"/>
              <a:ext cx="648072" cy="864096"/>
              <a:chOff x="971600" y="548680"/>
              <a:chExt cx="1440160" cy="2088232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271530" y="3559372"/>
              <a:ext cx="648072" cy="864096"/>
              <a:chOff x="971600" y="548680"/>
              <a:chExt cx="1440160" cy="2088232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>
              <a:off x="1207634" y="3559372"/>
              <a:ext cx="648072" cy="864096"/>
              <a:chOff x="971600" y="548680"/>
              <a:chExt cx="1440160" cy="2088232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2143738" y="102988"/>
              <a:ext cx="648072" cy="864096"/>
              <a:chOff x="971600" y="548680"/>
              <a:chExt cx="1440160" cy="2088232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3079842" y="102988"/>
              <a:ext cx="648072" cy="864096"/>
              <a:chOff x="971600" y="548680"/>
              <a:chExt cx="1440160" cy="2088232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2143738" y="1255116"/>
              <a:ext cx="648072" cy="864096"/>
              <a:chOff x="971600" y="548680"/>
              <a:chExt cx="1440160" cy="2088232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>
              <a:off x="3079842" y="1255116"/>
              <a:ext cx="648072" cy="864096"/>
              <a:chOff x="971600" y="548680"/>
              <a:chExt cx="1440160" cy="208823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Group 62"/>
            <p:cNvGrpSpPr/>
            <p:nvPr/>
          </p:nvGrpSpPr>
          <p:grpSpPr>
            <a:xfrm>
              <a:off x="2143738" y="2407244"/>
              <a:ext cx="648072" cy="864096"/>
              <a:chOff x="971600" y="548680"/>
              <a:chExt cx="1440160" cy="2088232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/>
            <p:cNvGrpSpPr/>
            <p:nvPr/>
          </p:nvGrpSpPr>
          <p:grpSpPr>
            <a:xfrm>
              <a:off x="3079842" y="2407244"/>
              <a:ext cx="648072" cy="864096"/>
              <a:chOff x="971600" y="548680"/>
              <a:chExt cx="1440160" cy="2088232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/>
            <p:cNvGrpSpPr/>
            <p:nvPr/>
          </p:nvGrpSpPr>
          <p:grpSpPr>
            <a:xfrm>
              <a:off x="2143738" y="3559372"/>
              <a:ext cx="648072" cy="864096"/>
              <a:chOff x="971600" y="548680"/>
              <a:chExt cx="1440160" cy="2088232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74"/>
            <p:cNvGrpSpPr/>
            <p:nvPr/>
          </p:nvGrpSpPr>
          <p:grpSpPr>
            <a:xfrm>
              <a:off x="3079842" y="3559372"/>
              <a:ext cx="648072" cy="864096"/>
              <a:chOff x="971600" y="548680"/>
              <a:chExt cx="1440160" cy="2088232"/>
            </a:xfrm>
          </p:grpSpPr>
          <p:cxnSp>
            <p:nvCxnSpPr>
              <p:cNvPr id="76" name="Straight Connector 7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3" name="Group 142"/>
            <p:cNvGrpSpPr/>
            <p:nvPr/>
          </p:nvGrpSpPr>
          <p:grpSpPr>
            <a:xfrm>
              <a:off x="271530" y="4711500"/>
              <a:ext cx="648072" cy="864096"/>
              <a:chOff x="971600" y="548680"/>
              <a:chExt cx="1440160" cy="2088232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roup 146"/>
            <p:cNvGrpSpPr/>
            <p:nvPr/>
          </p:nvGrpSpPr>
          <p:grpSpPr>
            <a:xfrm>
              <a:off x="1207634" y="4711500"/>
              <a:ext cx="648072" cy="864096"/>
              <a:chOff x="971600" y="548680"/>
              <a:chExt cx="1440160" cy="2088232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Group 150"/>
            <p:cNvGrpSpPr/>
            <p:nvPr/>
          </p:nvGrpSpPr>
          <p:grpSpPr>
            <a:xfrm>
              <a:off x="271530" y="5863628"/>
              <a:ext cx="648072" cy="864096"/>
              <a:chOff x="971600" y="548680"/>
              <a:chExt cx="1440160" cy="2088232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5" name="Group 154"/>
            <p:cNvGrpSpPr/>
            <p:nvPr/>
          </p:nvGrpSpPr>
          <p:grpSpPr>
            <a:xfrm>
              <a:off x="1207634" y="5863628"/>
              <a:ext cx="648072" cy="864096"/>
              <a:chOff x="971600" y="548680"/>
              <a:chExt cx="1440160" cy="2088232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oup 158"/>
            <p:cNvGrpSpPr/>
            <p:nvPr/>
          </p:nvGrpSpPr>
          <p:grpSpPr>
            <a:xfrm>
              <a:off x="2143738" y="4711500"/>
              <a:ext cx="648072" cy="864096"/>
              <a:chOff x="971600" y="548680"/>
              <a:chExt cx="1440160" cy="2088232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Group 162"/>
            <p:cNvGrpSpPr/>
            <p:nvPr/>
          </p:nvGrpSpPr>
          <p:grpSpPr>
            <a:xfrm>
              <a:off x="3079842" y="4711500"/>
              <a:ext cx="648072" cy="864096"/>
              <a:chOff x="971600" y="548680"/>
              <a:chExt cx="1440160" cy="2088232"/>
            </a:xfrm>
          </p:grpSpPr>
          <p:cxnSp>
            <p:nvCxnSpPr>
              <p:cNvPr id="164" name="Straight Connector 163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7" name="Group 166"/>
            <p:cNvGrpSpPr/>
            <p:nvPr/>
          </p:nvGrpSpPr>
          <p:grpSpPr>
            <a:xfrm>
              <a:off x="2143738" y="5863628"/>
              <a:ext cx="648072" cy="864096"/>
              <a:chOff x="971600" y="548680"/>
              <a:chExt cx="1440160" cy="2088232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oup 170"/>
            <p:cNvGrpSpPr/>
            <p:nvPr/>
          </p:nvGrpSpPr>
          <p:grpSpPr>
            <a:xfrm>
              <a:off x="3079842" y="5863628"/>
              <a:ext cx="648072" cy="864096"/>
              <a:chOff x="971600" y="548680"/>
              <a:chExt cx="1440160" cy="2088232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Group 174"/>
            <p:cNvGrpSpPr/>
            <p:nvPr/>
          </p:nvGrpSpPr>
          <p:grpSpPr>
            <a:xfrm>
              <a:off x="3923928" y="116632"/>
              <a:ext cx="648072" cy="864096"/>
              <a:chOff x="971600" y="548680"/>
              <a:chExt cx="1440160" cy="2088232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/>
          </p:nvGrpSpPr>
          <p:grpSpPr>
            <a:xfrm>
              <a:off x="3923928" y="1268760"/>
              <a:ext cx="648072" cy="864096"/>
              <a:chOff x="971600" y="548680"/>
              <a:chExt cx="1440160" cy="2088232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3" name="Group 182"/>
            <p:cNvGrpSpPr/>
            <p:nvPr/>
          </p:nvGrpSpPr>
          <p:grpSpPr>
            <a:xfrm>
              <a:off x="3923928" y="2420888"/>
              <a:ext cx="648072" cy="864096"/>
              <a:chOff x="971600" y="548680"/>
              <a:chExt cx="1440160" cy="2088232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7" name="Group 186"/>
            <p:cNvGrpSpPr/>
            <p:nvPr/>
          </p:nvGrpSpPr>
          <p:grpSpPr>
            <a:xfrm>
              <a:off x="3923928" y="3573016"/>
              <a:ext cx="648072" cy="864096"/>
              <a:chOff x="971600" y="548680"/>
              <a:chExt cx="1440160" cy="2088232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1" name="Group 190"/>
            <p:cNvGrpSpPr/>
            <p:nvPr/>
          </p:nvGrpSpPr>
          <p:grpSpPr>
            <a:xfrm>
              <a:off x="3923928" y="4725144"/>
              <a:ext cx="648072" cy="864096"/>
              <a:chOff x="971600" y="548680"/>
              <a:chExt cx="1440160" cy="2088232"/>
            </a:xfrm>
          </p:grpSpPr>
          <p:cxnSp>
            <p:nvCxnSpPr>
              <p:cNvPr id="192" name="Straight Connector 191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oup 194"/>
            <p:cNvGrpSpPr/>
            <p:nvPr/>
          </p:nvGrpSpPr>
          <p:grpSpPr>
            <a:xfrm>
              <a:off x="3923928" y="5877272"/>
              <a:ext cx="648072" cy="864096"/>
              <a:chOff x="971600" y="548680"/>
              <a:chExt cx="1440160" cy="2088232"/>
            </a:xfrm>
          </p:grpSpPr>
          <p:cxnSp>
            <p:nvCxnSpPr>
              <p:cNvPr id="196" name="Straight Connector 195"/>
              <p:cNvCxnSpPr/>
              <p:nvPr/>
            </p:nvCxnSpPr>
            <p:spPr>
              <a:xfrm>
                <a:off x="97160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flipV="1">
                <a:off x="1691680" y="548680"/>
                <a:ext cx="720080" cy="72008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V="1">
                <a:off x="1691680" y="1268760"/>
                <a:ext cx="0" cy="1368152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5" name="Group 214"/>
          <p:cNvGrpSpPr/>
          <p:nvPr/>
        </p:nvGrpSpPr>
        <p:grpSpPr>
          <a:xfrm>
            <a:off x="4932040" y="175452"/>
            <a:ext cx="1869615" cy="1023333"/>
            <a:chOff x="5177754" y="573184"/>
            <a:chExt cx="2172868" cy="1313958"/>
          </a:xfrm>
        </p:grpSpPr>
        <p:sp>
          <p:nvSpPr>
            <p:cNvPr id="203" name="Oval 202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4" name="Oval 203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5" name="Oval 204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6" name="Oval 205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7" name="Oval 206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8" name="Oval 207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9" name="Oval 208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0" name="Oval 209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1" name="Oval 210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2" name="Oval 211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3" name="Oval 212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4" name="Oval 213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02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200" name="Freeform 199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1" name="Freeform 200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67" name="Group 266"/>
          <p:cNvGrpSpPr/>
          <p:nvPr/>
        </p:nvGrpSpPr>
        <p:grpSpPr>
          <a:xfrm>
            <a:off x="7036038" y="150742"/>
            <a:ext cx="1869615" cy="1023333"/>
            <a:chOff x="5177754" y="573184"/>
            <a:chExt cx="2172868" cy="1313958"/>
          </a:xfrm>
        </p:grpSpPr>
        <p:sp>
          <p:nvSpPr>
            <p:cNvPr id="268" name="Oval 267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Oval 268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Oval 269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Oval 270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Oval 271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Oval 272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Oval 273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Oval 274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6" name="Oval 275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7" name="Oval 276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8" name="Oval 277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9" name="Oval 278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0" name="Rounded Rectangle 279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81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282" name="Freeform 281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3" name="Freeform 282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4" name="Group 283"/>
          <p:cNvGrpSpPr/>
          <p:nvPr/>
        </p:nvGrpSpPr>
        <p:grpSpPr>
          <a:xfrm>
            <a:off x="4963572" y="1426965"/>
            <a:ext cx="1869615" cy="1023333"/>
            <a:chOff x="5177754" y="573184"/>
            <a:chExt cx="2172868" cy="1313958"/>
          </a:xfrm>
        </p:grpSpPr>
        <p:sp>
          <p:nvSpPr>
            <p:cNvPr id="285" name="Oval 284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Oval 285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Oval 286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Oval 287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Oval 288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Oval 289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Oval 290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2" name="Oval 291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3" name="Oval 292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Oval 293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5" name="Oval 294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6" name="Oval 295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Rounded Rectangle 296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98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299" name="Freeform 298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0" name="Freeform 299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01" name="Group 300"/>
          <p:cNvGrpSpPr/>
          <p:nvPr/>
        </p:nvGrpSpPr>
        <p:grpSpPr>
          <a:xfrm>
            <a:off x="7067570" y="1402255"/>
            <a:ext cx="1869615" cy="1023333"/>
            <a:chOff x="5177754" y="573184"/>
            <a:chExt cx="2172868" cy="1313958"/>
          </a:xfrm>
        </p:grpSpPr>
        <p:sp>
          <p:nvSpPr>
            <p:cNvPr id="302" name="Oval 301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3" name="Oval 302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4" name="Oval 303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Oval 304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Oval 305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Oval 306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Oval 307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Oval 308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0" name="Oval 309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1" name="Oval 310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2" name="Oval 311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3" name="Oval 312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4" name="Rounded Rectangle 313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15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316" name="Freeform 315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7" name="Freeform 316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18" name="Group 317"/>
          <p:cNvGrpSpPr/>
          <p:nvPr/>
        </p:nvGrpSpPr>
        <p:grpSpPr>
          <a:xfrm>
            <a:off x="4959343" y="2589614"/>
            <a:ext cx="1869615" cy="1023333"/>
            <a:chOff x="5177754" y="573184"/>
            <a:chExt cx="2172868" cy="1313958"/>
          </a:xfrm>
        </p:grpSpPr>
        <p:sp>
          <p:nvSpPr>
            <p:cNvPr id="319" name="Oval 318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0" name="Oval 319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1" name="Oval 320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2" name="Oval 321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3" name="Oval 322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4" name="Oval 323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5" name="Oval 324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6" name="Oval 325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7" name="Oval 326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8" name="Oval 327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9" name="Oval 328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0" name="Oval 329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1" name="Rounded Rectangle 330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32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333" name="Freeform 332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4" name="Freeform 333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35" name="Group 334"/>
          <p:cNvGrpSpPr/>
          <p:nvPr/>
        </p:nvGrpSpPr>
        <p:grpSpPr>
          <a:xfrm>
            <a:off x="7063341" y="2564904"/>
            <a:ext cx="1869615" cy="1023333"/>
            <a:chOff x="5177754" y="573184"/>
            <a:chExt cx="2172868" cy="1313958"/>
          </a:xfrm>
        </p:grpSpPr>
        <p:sp>
          <p:nvSpPr>
            <p:cNvPr id="336" name="Oval 335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7" name="Oval 336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8" name="Oval 337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9" name="Oval 338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0" name="Oval 339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1" name="Oval 340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2" name="Oval 341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3" name="Oval 342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4" name="Oval 343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5" name="Oval 344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6" name="Oval 345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7" name="Oval 346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8" name="Rounded Rectangle 347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49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350" name="Freeform 349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1" name="Freeform 350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52" name="Group 351"/>
          <p:cNvGrpSpPr/>
          <p:nvPr/>
        </p:nvGrpSpPr>
        <p:grpSpPr>
          <a:xfrm>
            <a:off x="5004048" y="3773819"/>
            <a:ext cx="1869615" cy="1023333"/>
            <a:chOff x="5177754" y="573184"/>
            <a:chExt cx="2172868" cy="1313958"/>
          </a:xfrm>
        </p:grpSpPr>
        <p:sp>
          <p:nvSpPr>
            <p:cNvPr id="353" name="Oval 352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4" name="Oval 353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5" name="Oval 354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6" name="Oval 355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7" name="Oval 356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8" name="Oval 357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9" name="Oval 358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0" name="Oval 359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1" name="Oval 360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2" name="Oval 361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3" name="Oval 362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4" name="Oval 363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5" name="Rounded Rectangle 364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66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367" name="Freeform 366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8" name="Freeform 367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69" name="Group 368"/>
          <p:cNvGrpSpPr/>
          <p:nvPr/>
        </p:nvGrpSpPr>
        <p:grpSpPr>
          <a:xfrm>
            <a:off x="7108046" y="3749109"/>
            <a:ext cx="1869615" cy="1023333"/>
            <a:chOff x="5177754" y="573184"/>
            <a:chExt cx="2172868" cy="1313958"/>
          </a:xfrm>
        </p:grpSpPr>
        <p:sp>
          <p:nvSpPr>
            <p:cNvPr id="370" name="Oval 369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1" name="Oval 370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2" name="Oval 371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3" name="Oval 372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4" name="Oval 373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5" name="Oval 374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6" name="Oval 375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7" name="Oval 376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8" name="Oval 377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9" name="Oval 378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0" name="Oval 379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1" name="Oval 380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2" name="Rounded Rectangle 381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83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384" name="Freeform 383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5" name="Freeform 384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87" name="Hexagon 386"/>
          <p:cNvSpPr/>
          <p:nvPr/>
        </p:nvSpPr>
        <p:spPr>
          <a:xfrm>
            <a:off x="5004048" y="5517232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8" name="Hexagon 387"/>
          <p:cNvSpPr/>
          <p:nvPr/>
        </p:nvSpPr>
        <p:spPr>
          <a:xfrm>
            <a:off x="6084168" y="5474634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9" name="Hexagon 388"/>
          <p:cNvSpPr/>
          <p:nvPr/>
        </p:nvSpPr>
        <p:spPr>
          <a:xfrm>
            <a:off x="7092280" y="5474634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0" name="Hexagon 389"/>
          <p:cNvSpPr/>
          <p:nvPr/>
        </p:nvSpPr>
        <p:spPr>
          <a:xfrm>
            <a:off x="8100392" y="5474634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1" name="TextBox 390"/>
          <p:cNvSpPr txBox="1"/>
          <p:nvPr/>
        </p:nvSpPr>
        <p:spPr>
          <a:xfrm>
            <a:off x="6444208" y="6309320"/>
            <a:ext cx="868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TOXINS</a:t>
            </a:r>
            <a:endParaRPr lang="en-GB" dirty="0"/>
          </a:p>
        </p:txBody>
      </p:sp>
      <p:sp>
        <p:nvSpPr>
          <p:cNvPr id="392" name="TextBox 391"/>
          <p:cNvSpPr txBox="1"/>
          <p:nvPr/>
        </p:nvSpPr>
        <p:spPr>
          <a:xfrm>
            <a:off x="1979712" y="6309320"/>
            <a:ext cx="1330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ANTIBODIES</a:t>
            </a:r>
            <a:endParaRPr lang="en-GB" dirty="0"/>
          </a:p>
        </p:txBody>
      </p:sp>
      <p:sp>
        <p:nvSpPr>
          <p:cNvPr id="393" name="TextBox 392"/>
          <p:cNvSpPr txBox="1"/>
          <p:nvPr/>
        </p:nvSpPr>
        <p:spPr>
          <a:xfrm>
            <a:off x="6212685" y="4869160"/>
            <a:ext cx="132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PATHOGENS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5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infection"/>
          <p:cNvPicPr>
            <a:picLocks noChangeAspect="1" noChangeArrowheads="1"/>
          </p:cNvPicPr>
          <p:nvPr/>
        </p:nvPicPr>
        <p:blipFill>
          <a:blip r:embed="rId2">
            <a:lum bright="-18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1403"/>
            <a:ext cx="6859179" cy="46085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47664" y="5157192"/>
            <a:ext cx="1872208" cy="612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67744" y="1916832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084168" y="1741628"/>
            <a:ext cx="13681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716016" y="5076711"/>
            <a:ext cx="1656184" cy="693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 rot="5400000">
            <a:off x="3851920" y="1580933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Starter: What came first?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The T cell 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The B cell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The T killer cell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700808"/>
            <a:ext cx="26860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35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Task 1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itchFamily="66" charset="0"/>
              </a:rPr>
              <a:t>Label the different regions of an antibody using the labels provided.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Support: Text books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  <a:latin typeface="Comic Sans MS" pitchFamily="66" charset="0"/>
              </a:rPr>
              <a:t>Extra challenges: </a:t>
            </a:r>
          </a:p>
          <a:p>
            <a:pPr marL="514350" indent="-514350">
              <a:buAutoNum type="arabicParenR"/>
            </a:pPr>
            <a:r>
              <a:rPr lang="en-GB" dirty="0" smtClean="0">
                <a:solidFill>
                  <a:srgbClr val="00B050"/>
                </a:solidFill>
                <a:latin typeface="Comic Sans MS" pitchFamily="66" charset="0"/>
              </a:rPr>
              <a:t>Explain the importance of the variable regions.</a:t>
            </a:r>
          </a:p>
          <a:p>
            <a:pPr marL="514350" indent="-514350">
              <a:buAutoNum type="arabicParenR"/>
            </a:pPr>
            <a:r>
              <a:rPr lang="en-GB" dirty="0" smtClean="0">
                <a:solidFill>
                  <a:srgbClr val="00B050"/>
                </a:solidFill>
                <a:latin typeface="Comic Sans MS" pitchFamily="66" charset="0"/>
              </a:rPr>
              <a:t>What is an antigen-antibody complex?</a:t>
            </a:r>
            <a:endParaRPr lang="en-GB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093296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Comic Sans MS" pitchFamily="66" charset="0"/>
              </a:rPr>
              <a:t>LO: Describe the structure of antibodies.</a:t>
            </a:r>
          </a:p>
        </p:txBody>
      </p:sp>
    </p:spTree>
    <p:extLst>
      <p:ext uri="{BB962C8B-B14F-4D97-AF65-F5344CB8AC3E}">
        <p14:creationId xmlns:p14="http://schemas.microsoft.com/office/powerpoint/2010/main" val="329797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ontiers-in-genetics.org/en/pictures/antibody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820" t="2751" r="3068" b="2751"/>
          <a:stretch>
            <a:fillRect/>
          </a:stretch>
        </p:blipFill>
        <p:spPr bwMode="auto">
          <a:xfrm>
            <a:off x="1043608" y="76654"/>
            <a:ext cx="7035688" cy="68087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141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2843808" y="1552117"/>
            <a:ext cx="3375826" cy="3871996"/>
            <a:chOff x="1600576" y="1024950"/>
            <a:chExt cx="3375826" cy="3871996"/>
          </a:xfrm>
        </p:grpSpPr>
        <p:sp>
          <p:nvSpPr>
            <p:cNvPr id="46" name="Rectangle 45"/>
            <p:cNvSpPr/>
            <p:nvPr/>
          </p:nvSpPr>
          <p:spPr>
            <a:xfrm flipH="1">
              <a:off x="3059832" y="3284984"/>
              <a:ext cx="432048" cy="14401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 flipH="1">
              <a:off x="3059832" y="2924944"/>
              <a:ext cx="432048" cy="14401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576" y="1024950"/>
              <a:ext cx="1531264" cy="3844210"/>
              <a:chOff x="1600576" y="1024950"/>
              <a:chExt cx="1531264" cy="3844210"/>
            </a:xfrm>
          </p:grpSpPr>
          <p:sp>
            <p:nvSpPr>
              <p:cNvPr id="26" name="Rectangle 25"/>
              <p:cNvSpPr/>
              <p:nvPr/>
            </p:nvSpPr>
            <p:spPr>
              <a:xfrm rot="19166284">
                <a:off x="2188095" y="2115305"/>
                <a:ext cx="432048" cy="1440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 rot="19230561" flipH="1">
                <a:off x="2307674" y="1024950"/>
                <a:ext cx="327640" cy="1511106"/>
                <a:chOff x="4964440" y="2926006"/>
                <a:chExt cx="327640" cy="1511106"/>
              </a:xfrm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5004048" y="3636398"/>
                  <a:ext cx="288032" cy="800714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9" name="Group 8"/>
                <p:cNvGrpSpPr/>
                <p:nvPr/>
              </p:nvGrpSpPr>
              <p:grpSpPr>
                <a:xfrm>
                  <a:off x="4964440" y="2926006"/>
                  <a:ext cx="327640" cy="727402"/>
                  <a:chOff x="4964440" y="2926006"/>
                  <a:chExt cx="327640" cy="727402"/>
                </a:xfrm>
              </p:grpSpPr>
              <p:sp>
                <p:nvSpPr>
                  <p:cNvPr id="7" name="Rectangle 6"/>
                  <p:cNvSpPr/>
                  <p:nvPr/>
                </p:nvSpPr>
                <p:spPr>
                  <a:xfrm>
                    <a:off x="5004048" y="3068960"/>
                    <a:ext cx="288032" cy="584448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" name="Rectangle 7"/>
                  <p:cNvSpPr/>
                  <p:nvPr/>
                </p:nvSpPr>
                <p:spPr>
                  <a:xfrm rot="19763238">
                    <a:off x="4964440" y="2926006"/>
                    <a:ext cx="288032" cy="249895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25" name="Group 24"/>
              <p:cNvGrpSpPr/>
              <p:nvPr/>
            </p:nvGrpSpPr>
            <p:grpSpPr>
              <a:xfrm>
                <a:off x="1600576" y="1504678"/>
                <a:ext cx="1531264" cy="3364482"/>
                <a:chOff x="1600576" y="1504678"/>
                <a:chExt cx="1531264" cy="3364482"/>
              </a:xfrm>
            </p:grpSpPr>
            <p:sp>
              <p:nvSpPr>
                <p:cNvPr id="24" name="Rectangle 23"/>
                <p:cNvSpPr/>
                <p:nvPr/>
              </p:nvSpPr>
              <p:spPr>
                <a:xfrm rot="19230561" flipH="1">
                  <a:off x="1949494" y="1836000"/>
                  <a:ext cx="288032" cy="800714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2843808" y="2708920"/>
                  <a:ext cx="288032" cy="2160240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826556" y="2464018"/>
                  <a:ext cx="288032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2843808" y="2590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flipV="1">
                  <a:off x="2843808" y="2484270"/>
                  <a:ext cx="288032" cy="97886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V="1">
                  <a:off x="2843808" y="2602166"/>
                  <a:ext cx="288032" cy="97886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" name="Group 8"/>
                <p:cNvGrpSpPr/>
                <p:nvPr/>
              </p:nvGrpSpPr>
              <p:grpSpPr>
                <a:xfrm rot="19216600">
                  <a:off x="1600576" y="1504678"/>
                  <a:ext cx="327640" cy="734644"/>
                  <a:chOff x="4964440" y="2926006"/>
                  <a:chExt cx="327640" cy="727402"/>
                </a:xfrm>
              </p:grpSpPr>
              <p:sp>
                <p:nvSpPr>
                  <p:cNvPr id="22" name="Rectangle 21"/>
                  <p:cNvSpPr/>
                  <p:nvPr/>
                </p:nvSpPr>
                <p:spPr>
                  <a:xfrm>
                    <a:off x="5004048" y="3068960"/>
                    <a:ext cx="288032" cy="584448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 rot="19763238">
                    <a:off x="4964440" y="2926006"/>
                    <a:ext cx="288032" cy="249895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  <p:grpSp>
          <p:nvGrpSpPr>
            <p:cNvPr id="28" name="Group 27"/>
            <p:cNvGrpSpPr/>
            <p:nvPr/>
          </p:nvGrpSpPr>
          <p:grpSpPr>
            <a:xfrm flipH="1">
              <a:off x="3445138" y="1052736"/>
              <a:ext cx="1531264" cy="3844210"/>
              <a:chOff x="1600576" y="1024950"/>
              <a:chExt cx="1531264" cy="3844210"/>
            </a:xfrm>
          </p:grpSpPr>
          <p:sp>
            <p:nvSpPr>
              <p:cNvPr id="29" name="Rectangle 28"/>
              <p:cNvSpPr/>
              <p:nvPr/>
            </p:nvSpPr>
            <p:spPr>
              <a:xfrm rot="19166284">
                <a:off x="2188095" y="2115305"/>
                <a:ext cx="432048" cy="14401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0" name="Group 9"/>
              <p:cNvGrpSpPr/>
              <p:nvPr/>
            </p:nvGrpSpPr>
            <p:grpSpPr>
              <a:xfrm rot="19230561" flipH="1">
                <a:off x="2307674" y="1024950"/>
                <a:ext cx="327640" cy="1511106"/>
                <a:chOff x="4964440" y="2926006"/>
                <a:chExt cx="327640" cy="1511106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5004048" y="3636398"/>
                  <a:ext cx="288032" cy="800714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42" name="Group 8"/>
                <p:cNvGrpSpPr/>
                <p:nvPr/>
              </p:nvGrpSpPr>
              <p:grpSpPr>
                <a:xfrm>
                  <a:off x="4964440" y="2926006"/>
                  <a:ext cx="327640" cy="727402"/>
                  <a:chOff x="4964440" y="2926006"/>
                  <a:chExt cx="327640" cy="727402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5004048" y="3068960"/>
                    <a:ext cx="288032" cy="584448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" name="Rectangle 43"/>
                  <p:cNvSpPr/>
                  <p:nvPr/>
                </p:nvSpPr>
                <p:spPr>
                  <a:xfrm rot="19763238">
                    <a:off x="4964440" y="2926006"/>
                    <a:ext cx="288032" cy="249895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31" name="Group 24"/>
              <p:cNvGrpSpPr/>
              <p:nvPr/>
            </p:nvGrpSpPr>
            <p:grpSpPr>
              <a:xfrm>
                <a:off x="1600576" y="1504678"/>
                <a:ext cx="1531264" cy="3364482"/>
                <a:chOff x="1600576" y="1504678"/>
                <a:chExt cx="1531264" cy="3364482"/>
              </a:xfrm>
            </p:grpSpPr>
            <p:sp>
              <p:nvSpPr>
                <p:cNvPr id="32" name="Rectangle 31"/>
                <p:cNvSpPr/>
                <p:nvPr/>
              </p:nvSpPr>
              <p:spPr>
                <a:xfrm rot="19230561" flipH="1">
                  <a:off x="1949494" y="1836000"/>
                  <a:ext cx="288032" cy="800714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Rectangle 4"/>
                <p:cNvSpPr/>
                <p:nvPr/>
              </p:nvSpPr>
              <p:spPr>
                <a:xfrm>
                  <a:off x="2843808" y="2708920"/>
                  <a:ext cx="288032" cy="2160240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826556" y="2464018"/>
                  <a:ext cx="288032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843808" y="2590782"/>
                  <a:ext cx="288032" cy="0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 flipV="1">
                  <a:off x="2843808" y="2484270"/>
                  <a:ext cx="288032" cy="97886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 flipV="1">
                  <a:off x="2843808" y="2602166"/>
                  <a:ext cx="288032" cy="97886"/>
                </a:xfrm>
                <a:prstGeom prst="line">
                  <a:avLst/>
                </a:prstGeom>
                <a:ln w="38100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8" name="Group 8"/>
                <p:cNvGrpSpPr/>
                <p:nvPr/>
              </p:nvGrpSpPr>
              <p:grpSpPr>
                <a:xfrm rot="19216600">
                  <a:off x="1600576" y="1504678"/>
                  <a:ext cx="327640" cy="734644"/>
                  <a:chOff x="4964440" y="2926006"/>
                  <a:chExt cx="327640" cy="727402"/>
                </a:xfrm>
              </p:grpSpPr>
              <p:sp>
                <p:nvSpPr>
                  <p:cNvPr id="39" name="Rectangle 38"/>
                  <p:cNvSpPr/>
                  <p:nvPr/>
                </p:nvSpPr>
                <p:spPr>
                  <a:xfrm>
                    <a:off x="5004048" y="3068960"/>
                    <a:ext cx="288032" cy="584448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" name="Rectangle 39"/>
                  <p:cNvSpPr/>
                  <p:nvPr/>
                </p:nvSpPr>
                <p:spPr>
                  <a:xfrm rot="19763238">
                    <a:off x="4964440" y="2926006"/>
                    <a:ext cx="288032" cy="249895"/>
                  </a:xfrm>
                  <a:prstGeom prst="rect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</p:grpSp>
      </p:grpSp>
      <p:sp>
        <p:nvSpPr>
          <p:cNvPr id="49" name="Diamond 48"/>
          <p:cNvSpPr/>
          <p:nvPr/>
        </p:nvSpPr>
        <p:spPr>
          <a:xfrm rot="19311956">
            <a:off x="2447262" y="1072493"/>
            <a:ext cx="720080" cy="1223450"/>
          </a:xfrm>
          <a:prstGeom prst="diamond">
            <a:avLst/>
          </a:prstGeom>
          <a:solidFill>
            <a:schemeClr val="accent3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120268" y="3376825"/>
            <a:ext cx="1787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Hinge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region</a:t>
            </a:r>
          </a:p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Allows flexibility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35696" y="4648461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Constant regions</a:t>
            </a:r>
          </a:p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(blue)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64088" y="4419804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Heavy chain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66752" y="309158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Light chain</a:t>
            </a:r>
            <a:endParaRPr lang="en-GB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675715" y="232456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Variable regions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(red)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9356" y="103525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u="sng" dirty="0" smtClean="0">
                <a:latin typeface="Arial" pitchFamily="34" charset="0"/>
                <a:cs typeface="Arial" pitchFamily="34" charset="0"/>
              </a:rPr>
              <a:t>Antibody Structure</a:t>
            </a:r>
            <a:endParaRPr lang="en-GB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87624" y="1360601"/>
            <a:ext cx="96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Antigen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Arrow Connector 60"/>
          <p:cNvCxnSpPr>
            <a:stCxn id="53" idx="3"/>
          </p:cNvCxnSpPr>
          <p:nvPr/>
        </p:nvCxnSpPr>
        <p:spPr>
          <a:xfrm flipV="1">
            <a:off x="3764429" y="4648461"/>
            <a:ext cx="447531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 flipV="1">
            <a:off x="4932040" y="4288421"/>
            <a:ext cx="447531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4519088" y="2796971"/>
            <a:ext cx="3764992" cy="1668519"/>
            <a:chOff x="4485248" y="3013860"/>
            <a:chExt cx="3764992" cy="1668519"/>
          </a:xfrm>
        </p:grpSpPr>
        <p:sp>
          <p:nvSpPr>
            <p:cNvPr id="55" name="TextBox 54"/>
            <p:cNvSpPr txBox="1"/>
            <p:nvPr/>
          </p:nvSpPr>
          <p:spPr>
            <a:xfrm>
              <a:off x="5327110" y="3759049"/>
              <a:ext cx="29231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Disulphide bridges </a:t>
              </a:r>
              <a:r>
                <a:rPr lang="en-GB" dirty="0" smtClean="0">
                  <a:latin typeface="Arial" pitchFamily="34" charset="0"/>
                  <a:cs typeface="Arial" pitchFamily="34" charset="0"/>
                </a:rPr>
                <a:t>hold the heavy and light chains together</a:t>
              </a:r>
              <a:endParaRPr lang="en-GB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3" name="Straight Arrow Connector 62"/>
            <p:cNvCxnSpPr>
              <a:endCxn id="46" idx="0"/>
            </p:cNvCxnSpPr>
            <p:nvPr/>
          </p:nvCxnSpPr>
          <p:spPr>
            <a:xfrm flipH="1" flipV="1">
              <a:off x="4485248" y="4029040"/>
              <a:ext cx="841862" cy="7200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29" idx="2"/>
            </p:cNvCxnSpPr>
            <p:nvPr/>
          </p:nvCxnSpPr>
          <p:spPr>
            <a:xfrm flipH="1" flipV="1">
              <a:off x="5335426" y="3013860"/>
              <a:ext cx="5670" cy="9458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Arrow Connector 66"/>
          <p:cNvCxnSpPr/>
          <p:nvPr/>
        </p:nvCxnSpPr>
        <p:spPr>
          <a:xfrm flipV="1">
            <a:off x="3635896" y="3136293"/>
            <a:ext cx="447531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9" idx="3"/>
          </p:cNvCxnSpPr>
          <p:nvPr/>
        </p:nvCxnSpPr>
        <p:spPr>
          <a:xfrm>
            <a:off x="2154556" y="1545267"/>
            <a:ext cx="416703" cy="1033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 flipV="1">
            <a:off x="6228184" y="2272197"/>
            <a:ext cx="447531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0943" y="3300544"/>
            <a:ext cx="19442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constant regions are the same for all antibodies and this is how phagocytes can recognise them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74110" y="977689"/>
            <a:ext cx="2824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specificity</a:t>
            </a:r>
            <a:r>
              <a:rPr lang="en-GB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of the antibody depends on its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variable regions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831384" y="11192"/>
            <a:ext cx="33789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Each antibody has a different shaped variable region of 110 amino acids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52244" y="573325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Each antibody is </a:t>
            </a:r>
            <a:r>
              <a:rPr lang="en-GB" i="1" dirty="0" smtClean="0">
                <a:latin typeface="Arial" pitchFamily="34" charset="0"/>
                <a:cs typeface="Arial" pitchFamily="34" charset="0"/>
              </a:rPr>
              <a:t>complementary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to one specific antigen which it can bind to forming an </a:t>
            </a:r>
            <a:r>
              <a:rPr lang="en-GB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antigen-antibody complex</a:t>
            </a:r>
            <a:endParaRPr lang="en-GB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 flipH="1" flipV="1">
            <a:off x="5652120" y="2889810"/>
            <a:ext cx="447531" cy="3231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 flipV="1">
            <a:off x="5508105" y="2204864"/>
            <a:ext cx="1152127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36501" y="448304"/>
            <a:ext cx="20771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 variable regions allow  the antibody to bind to 2 of the  same antigens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308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/>
      <p:bldP spid="53" grpId="0"/>
      <p:bldP spid="54" grpId="0"/>
      <p:bldP spid="56" grpId="0"/>
      <p:bldP spid="57" grpId="0"/>
      <p:bldP spid="59" grpId="0"/>
      <p:bldP spid="71" grpId="0"/>
      <p:bldP spid="72" grpId="0"/>
      <p:bldP spid="73" grpId="0"/>
      <p:bldP spid="75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204864"/>
            <a:ext cx="3312434" cy="25001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55576" y="260648"/>
            <a:ext cx="7561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000" dirty="0" smtClean="0">
                <a:latin typeface="Comic Sans MS" pitchFamily="66" charset="0"/>
                <a:cs typeface="Arial" pitchFamily="34" charset="0"/>
              </a:rPr>
              <a:t>Task: How do antibodies </a:t>
            </a:r>
            <a:r>
              <a:rPr lang="en-GB" sz="4000" dirty="0">
                <a:latin typeface="Comic Sans MS" pitchFamily="66" charset="0"/>
                <a:cs typeface="Arial" pitchFamily="34" charset="0"/>
              </a:rPr>
              <a:t>w</a:t>
            </a:r>
            <a:r>
              <a:rPr lang="en-GB" sz="4000" dirty="0" smtClean="0">
                <a:latin typeface="Comic Sans MS" pitchFamily="66" charset="0"/>
                <a:cs typeface="Arial" pitchFamily="34" charset="0"/>
              </a:rPr>
              <a:t>ork?</a:t>
            </a:r>
            <a:endParaRPr lang="en-GB" sz="40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7592" y="1124744"/>
            <a:ext cx="5074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itchFamily="66" charset="0"/>
                <a:cs typeface="Arial" pitchFamily="34" charset="0"/>
              </a:rPr>
              <a:t>Using the templates sheet, make a poster explaining how antibodies can fight infection.</a:t>
            </a:r>
          </a:p>
          <a:p>
            <a:endParaRPr lang="en-GB" sz="2400" dirty="0">
              <a:latin typeface="Comic Sans MS" pitchFamily="66" charset="0"/>
              <a:cs typeface="Arial" pitchFamily="34" charset="0"/>
            </a:endParaRPr>
          </a:p>
          <a:p>
            <a:r>
              <a:rPr lang="en-GB" sz="2400" dirty="0" smtClean="0">
                <a:latin typeface="Comic Sans MS" pitchFamily="66" charset="0"/>
                <a:cs typeface="Arial" pitchFamily="34" charset="0"/>
              </a:rPr>
              <a:t>You should include:</a:t>
            </a:r>
          </a:p>
          <a:p>
            <a:pPr marL="457200" indent="-457200">
              <a:buFontTx/>
              <a:buChar char="-"/>
            </a:pPr>
            <a:r>
              <a:rPr lang="en-GB" sz="2400" dirty="0" smtClean="0">
                <a:latin typeface="Comic Sans MS" pitchFamily="66" charset="0"/>
                <a:cs typeface="Arial" pitchFamily="34" charset="0"/>
              </a:rPr>
              <a:t>Neutralisation</a:t>
            </a:r>
          </a:p>
          <a:p>
            <a:pPr marL="457200" indent="-457200">
              <a:buFontTx/>
              <a:buChar char="-"/>
            </a:pPr>
            <a:r>
              <a:rPr lang="en-GB" sz="2400" dirty="0" smtClean="0">
                <a:latin typeface="Comic Sans MS" pitchFamily="66" charset="0"/>
                <a:cs typeface="Arial" pitchFamily="34" charset="0"/>
              </a:rPr>
              <a:t>Agglutination</a:t>
            </a:r>
          </a:p>
          <a:p>
            <a:pPr marL="457200" indent="-457200">
              <a:buFontTx/>
              <a:buChar char="-"/>
            </a:pPr>
            <a:r>
              <a:rPr lang="en-GB" sz="2400" dirty="0" smtClean="0">
                <a:latin typeface="Comic Sans MS" pitchFamily="66" charset="0"/>
                <a:cs typeface="Arial" pitchFamily="34" charset="0"/>
              </a:rPr>
              <a:t>Opsonisation</a:t>
            </a:r>
            <a:endParaRPr lang="en-GB" sz="2400" dirty="0">
              <a:latin typeface="Comic Sans MS" pitchFamily="66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B0F0"/>
                </a:solidFill>
                <a:latin typeface="Comic Sans MS" pitchFamily="66" charset="0"/>
                <a:cs typeface="Arial" pitchFamily="34" charset="0"/>
              </a:rPr>
              <a:t>Support: Text books, peers</a:t>
            </a:r>
          </a:p>
          <a:p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  <a:cs typeface="Arial" pitchFamily="34" charset="0"/>
              </a:rPr>
              <a:t>Extra challenge: How do antibodies prevent viruses entering a cell?</a:t>
            </a:r>
            <a:endParaRPr lang="en-GB" sz="2400" dirty="0">
              <a:solidFill>
                <a:srgbClr val="00B05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25482" y="5706917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Comic Sans MS" pitchFamily="66" charset="0"/>
              </a:rPr>
              <a:t>LO: Compare the different modes of action of antibodies.</a:t>
            </a:r>
          </a:p>
        </p:txBody>
      </p:sp>
    </p:spTree>
    <p:extLst>
      <p:ext uri="{BB962C8B-B14F-4D97-AF65-F5344CB8AC3E}">
        <p14:creationId xmlns:p14="http://schemas.microsoft.com/office/powerpoint/2010/main" val="143437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220072" y="4941168"/>
            <a:ext cx="1121769" cy="614000"/>
            <a:chOff x="5177754" y="573184"/>
            <a:chExt cx="2172868" cy="1313958"/>
          </a:xfrm>
        </p:grpSpPr>
        <p:sp>
          <p:nvSpPr>
            <p:cNvPr id="5" name="Oval 4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9" name="Freeform 18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 rot="5400000">
            <a:off x="6406347" y="3682885"/>
            <a:ext cx="1121769" cy="614000"/>
            <a:chOff x="5177754" y="573184"/>
            <a:chExt cx="2172868" cy="1313958"/>
          </a:xfrm>
        </p:grpSpPr>
        <p:sp>
          <p:nvSpPr>
            <p:cNvPr id="39" name="Oval 38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2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53" name="Freeform 52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Freeform 53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55" name="Group 54"/>
          <p:cNvGrpSpPr/>
          <p:nvPr/>
        </p:nvGrpSpPr>
        <p:grpSpPr>
          <a:xfrm>
            <a:off x="3635896" y="2420888"/>
            <a:ext cx="1121769" cy="614000"/>
            <a:chOff x="5177754" y="573184"/>
            <a:chExt cx="2172868" cy="1313958"/>
          </a:xfrm>
        </p:grpSpPr>
        <p:sp>
          <p:nvSpPr>
            <p:cNvPr id="56" name="Oval 55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Oval 60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Oval 61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64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 66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9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70" name="Freeform 69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Freeform 70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 rot="3105352">
            <a:off x="6255607" y="4904673"/>
            <a:ext cx="1121769" cy="614000"/>
            <a:chOff x="5177754" y="573184"/>
            <a:chExt cx="2172868" cy="1313958"/>
          </a:xfrm>
        </p:grpSpPr>
        <p:sp>
          <p:nvSpPr>
            <p:cNvPr id="73" name="Oval 72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Oval 74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Oval 76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Oval 77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Oval 78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Oval 79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Oval 80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Oval 81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Oval 82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Oval 83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6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87" name="Freeform 86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Freeform 87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89" name="Group 88"/>
          <p:cNvGrpSpPr/>
          <p:nvPr/>
        </p:nvGrpSpPr>
        <p:grpSpPr>
          <a:xfrm>
            <a:off x="5364088" y="2492896"/>
            <a:ext cx="1121769" cy="614000"/>
            <a:chOff x="5177754" y="573184"/>
            <a:chExt cx="2172868" cy="1313958"/>
          </a:xfrm>
        </p:grpSpPr>
        <p:sp>
          <p:nvSpPr>
            <p:cNvPr id="90" name="Oval 89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90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92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96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Oval 97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Oval 98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Oval 99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Oval 100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3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04" name="Freeform 103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Freeform 104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06" name="Group 105"/>
          <p:cNvGrpSpPr/>
          <p:nvPr/>
        </p:nvGrpSpPr>
        <p:grpSpPr>
          <a:xfrm rot="20731998">
            <a:off x="5495006" y="3343360"/>
            <a:ext cx="1121769" cy="614000"/>
            <a:chOff x="5177754" y="573184"/>
            <a:chExt cx="2172868" cy="1313958"/>
          </a:xfrm>
        </p:grpSpPr>
        <p:sp>
          <p:nvSpPr>
            <p:cNvPr id="107" name="Oval 106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Oval 107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Oval 108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Oval 109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Oval 110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Oval 111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Oval 112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Oval 113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Oval 114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Oval 115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Oval 116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Oval 117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20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21" name="Freeform 120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2" name="Freeform 121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 rot="1470154">
            <a:off x="4803461" y="4108550"/>
            <a:ext cx="1121769" cy="614000"/>
            <a:chOff x="5177754" y="573184"/>
            <a:chExt cx="2172868" cy="1313958"/>
          </a:xfrm>
        </p:grpSpPr>
        <p:sp>
          <p:nvSpPr>
            <p:cNvPr id="124" name="Oval 123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5" name="Oval 124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Oval 125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7" name="Oval 126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8" name="Oval 127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Oval 128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0" name="Oval 129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1" name="Oval 130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Oval 131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3" name="Oval 132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4" name="Oval 133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Oval 134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7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38" name="Freeform 137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9" name="Freeform 138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2" name="Group 9"/>
          <p:cNvGrpSpPr/>
          <p:nvPr/>
        </p:nvGrpSpPr>
        <p:grpSpPr>
          <a:xfrm rot="9149024">
            <a:off x="4950304" y="2404147"/>
            <a:ext cx="356289" cy="478025"/>
            <a:chOff x="971600" y="548680"/>
            <a:chExt cx="1440160" cy="2088232"/>
          </a:xfrm>
        </p:grpSpPr>
        <p:cxnSp>
          <p:nvCxnSpPr>
            <p:cNvPr id="259" name="Straight Connector 4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5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10"/>
          <p:cNvGrpSpPr/>
          <p:nvPr/>
        </p:nvGrpSpPr>
        <p:grpSpPr>
          <a:xfrm rot="4420302">
            <a:off x="5566883" y="3057470"/>
            <a:ext cx="356289" cy="478025"/>
            <a:chOff x="971600" y="548680"/>
            <a:chExt cx="1440160" cy="2088232"/>
          </a:xfrm>
        </p:grpSpPr>
        <p:cxnSp>
          <p:nvCxnSpPr>
            <p:cNvPr id="256" name="Straight Connector 11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12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13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8"/>
          <p:cNvGrpSpPr/>
          <p:nvPr/>
        </p:nvGrpSpPr>
        <p:grpSpPr>
          <a:xfrm rot="7798984">
            <a:off x="5657484" y="2032811"/>
            <a:ext cx="356289" cy="478025"/>
            <a:chOff x="971600" y="548680"/>
            <a:chExt cx="1440160" cy="2088232"/>
          </a:xfrm>
        </p:grpSpPr>
        <p:cxnSp>
          <p:nvCxnSpPr>
            <p:cNvPr id="250" name="Straight Connector 19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0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1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46"/>
          <p:cNvGrpSpPr/>
          <p:nvPr/>
        </p:nvGrpSpPr>
        <p:grpSpPr>
          <a:xfrm rot="21041954">
            <a:off x="6275104" y="5417709"/>
            <a:ext cx="356289" cy="478025"/>
            <a:chOff x="971600" y="548680"/>
            <a:chExt cx="1440160" cy="2088232"/>
          </a:xfrm>
        </p:grpSpPr>
        <p:cxnSp>
          <p:nvCxnSpPr>
            <p:cNvPr id="235" name="Straight Connector 234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50"/>
          <p:cNvGrpSpPr/>
          <p:nvPr/>
        </p:nvGrpSpPr>
        <p:grpSpPr>
          <a:xfrm rot="16974813">
            <a:off x="6970891" y="4497161"/>
            <a:ext cx="356289" cy="478025"/>
            <a:chOff x="971600" y="548680"/>
            <a:chExt cx="1440160" cy="2088232"/>
          </a:xfrm>
        </p:grpSpPr>
        <p:cxnSp>
          <p:nvCxnSpPr>
            <p:cNvPr id="232" name="Straight Connector 231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54"/>
          <p:cNvGrpSpPr/>
          <p:nvPr/>
        </p:nvGrpSpPr>
        <p:grpSpPr>
          <a:xfrm rot="12288240">
            <a:off x="6506778" y="2956363"/>
            <a:ext cx="356289" cy="478025"/>
            <a:chOff x="971600" y="548680"/>
            <a:chExt cx="1440160" cy="2088232"/>
          </a:xfrm>
        </p:grpSpPr>
        <p:cxnSp>
          <p:nvCxnSpPr>
            <p:cNvPr id="229" name="Straight Connector 228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58"/>
          <p:cNvGrpSpPr/>
          <p:nvPr/>
        </p:nvGrpSpPr>
        <p:grpSpPr>
          <a:xfrm rot="7782796">
            <a:off x="5051581" y="3551751"/>
            <a:ext cx="356289" cy="478025"/>
            <a:chOff x="971600" y="548680"/>
            <a:chExt cx="1440160" cy="2088232"/>
          </a:xfrm>
        </p:grpSpPr>
        <p:cxnSp>
          <p:nvCxnSpPr>
            <p:cNvPr id="226" name="Straight Connector 22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62"/>
          <p:cNvGrpSpPr/>
          <p:nvPr/>
        </p:nvGrpSpPr>
        <p:grpSpPr>
          <a:xfrm rot="4007608">
            <a:off x="3935471" y="3034205"/>
            <a:ext cx="356289" cy="478025"/>
            <a:chOff x="971600" y="548680"/>
            <a:chExt cx="1440160" cy="2088232"/>
          </a:xfrm>
        </p:grpSpPr>
        <p:cxnSp>
          <p:nvCxnSpPr>
            <p:cNvPr id="223" name="Straight Connector 222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66"/>
          <p:cNvGrpSpPr/>
          <p:nvPr/>
        </p:nvGrpSpPr>
        <p:grpSpPr>
          <a:xfrm rot="16500762">
            <a:off x="5936753" y="3941448"/>
            <a:ext cx="356289" cy="478025"/>
            <a:chOff x="971600" y="548680"/>
            <a:chExt cx="1440160" cy="2088232"/>
          </a:xfrm>
        </p:grpSpPr>
        <p:cxnSp>
          <p:nvCxnSpPr>
            <p:cNvPr id="220" name="Straight Connector 219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74"/>
          <p:cNvGrpSpPr/>
          <p:nvPr/>
        </p:nvGrpSpPr>
        <p:grpSpPr>
          <a:xfrm rot="14511675">
            <a:off x="7064897" y="2307669"/>
            <a:ext cx="356289" cy="478025"/>
            <a:chOff x="971600" y="548680"/>
            <a:chExt cx="1440160" cy="2088232"/>
          </a:xfrm>
        </p:grpSpPr>
        <p:cxnSp>
          <p:nvCxnSpPr>
            <p:cNvPr id="214" name="Straight Connector 213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Group 174"/>
          <p:cNvGrpSpPr/>
          <p:nvPr/>
        </p:nvGrpSpPr>
        <p:grpSpPr>
          <a:xfrm rot="1605010">
            <a:off x="6244690" y="3915652"/>
            <a:ext cx="356289" cy="478025"/>
            <a:chOff x="971600" y="548680"/>
            <a:chExt cx="1440160" cy="2088232"/>
          </a:xfrm>
        </p:grpSpPr>
        <p:cxnSp>
          <p:nvCxnSpPr>
            <p:cNvPr id="187" name="Straight Connector 186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oup 178"/>
          <p:cNvGrpSpPr/>
          <p:nvPr/>
        </p:nvGrpSpPr>
        <p:grpSpPr>
          <a:xfrm rot="14829959">
            <a:off x="5979413" y="4455035"/>
            <a:ext cx="356289" cy="478025"/>
            <a:chOff x="971600" y="548680"/>
            <a:chExt cx="1440160" cy="2088232"/>
          </a:xfrm>
        </p:grpSpPr>
        <p:cxnSp>
          <p:nvCxnSpPr>
            <p:cNvPr id="184" name="Straight Connector 183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82"/>
          <p:cNvGrpSpPr/>
          <p:nvPr/>
        </p:nvGrpSpPr>
        <p:grpSpPr>
          <a:xfrm rot="4658177">
            <a:off x="4858707" y="4677678"/>
            <a:ext cx="356289" cy="478025"/>
            <a:chOff x="971600" y="548680"/>
            <a:chExt cx="1440160" cy="2088232"/>
          </a:xfrm>
        </p:grpSpPr>
        <p:cxnSp>
          <p:nvCxnSpPr>
            <p:cNvPr id="181" name="Straight Connector 180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86"/>
          <p:cNvGrpSpPr/>
          <p:nvPr/>
        </p:nvGrpSpPr>
        <p:grpSpPr>
          <a:xfrm rot="17910439">
            <a:off x="7276789" y="3305572"/>
            <a:ext cx="356289" cy="478025"/>
            <a:chOff x="971600" y="548680"/>
            <a:chExt cx="1440160" cy="2088232"/>
          </a:xfrm>
        </p:grpSpPr>
        <p:cxnSp>
          <p:nvCxnSpPr>
            <p:cNvPr id="178" name="Straight Connector 17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2" name="Group 261"/>
          <p:cNvGrpSpPr/>
          <p:nvPr/>
        </p:nvGrpSpPr>
        <p:grpSpPr>
          <a:xfrm rot="18504791">
            <a:off x="4240118" y="3032149"/>
            <a:ext cx="1121769" cy="614000"/>
            <a:chOff x="5177754" y="573184"/>
            <a:chExt cx="2172868" cy="1313958"/>
          </a:xfrm>
        </p:grpSpPr>
        <p:sp>
          <p:nvSpPr>
            <p:cNvPr id="263" name="Oval 262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4" name="Oval 263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5" name="Oval 264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6" name="Oval 265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7" name="Oval 266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8" name="Oval 267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9" name="Oval 268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0" name="Oval 269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1" name="Oval 270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2" name="Oval 271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3" name="Oval 272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4" name="Oval 273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76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277" name="Freeform 276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Freeform 277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79" name="Group 278"/>
          <p:cNvGrpSpPr/>
          <p:nvPr/>
        </p:nvGrpSpPr>
        <p:grpSpPr>
          <a:xfrm rot="2086700">
            <a:off x="5943065" y="1893889"/>
            <a:ext cx="1121769" cy="614000"/>
            <a:chOff x="5177754" y="573184"/>
            <a:chExt cx="2172868" cy="1313958"/>
          </a:xfrm>
        </p:grpSpPr>
        <p:sp>
          <p:nvSpPr>
            <p:cNvPr id="280" name="Oval 279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1" name="Oval 280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2" name="Oval 281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3" name="Oval 282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4" name="Oval 283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5" name="Oval 284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Oval 285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7" name="Oval 286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8" name="Oval 287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9" name="Oval 288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0" name="Oval 289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1" name="Oval 290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2" name="Rounded Rectangle 291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93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294" name="Freeform 293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5" name="Freeform 294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96" name="Group 295"/>
          <p:cNvGrpSpPr/>
          <p:nvPr/>
        </p:nvGrpSpPr>
        <p:grpSpPr>
          <a:xfrm>
            <a:off x="7020272" y="2708920"/>
            <a:ext cx="1121769" cy="614000"/>
            <a:chOff x="5177754" y="573184"/>
            <a:chExt cx="2172868" cy="1313958"/>
          </a:xfrm>
        </p:grpSpPr>
        <p:sp>
          <p:nvSpPr>
            <p:cNvPr id="297" name="Oval 296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8" name="Oval 297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9" name="Oval 298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0" name="Oval 299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1" name="Oval 300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2" name="Oval 301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3" name="Oval 302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4" name="Oval 303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5" name="Oval 304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6" name="Oval 305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7" name="Oval 306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8" name="Oval 307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9" name="Rounded Rectangle 308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10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311" name="Freeform 310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2" name="Freeform 311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13" name="Freeform 312"/>
          <p:cNvSpPr/>
          <p:nvPr/>
        </p:nvSpPr>
        <p:spPr>
          <a:xfrm>
            <a:off x="3005959" y="-646387"/>
            <a:ext cx="9275379" cy="8516007"/>
          </a:xfrm>
          <a:custGeom>
            <a:avLst/>
            <a:gdLst>
              <a:gd name="connsiteX0" fmla="*/ 1613338 w 9275379"/>
              <a:gd name="connsiteY0" fmla="*/ 7709339 h 8516007"/>
              <a:gd name="connsiteX1" fmla="*/ 225972 w 9275379"/>
              <a:gd name="connsiteY1" fmla="*/ 5880539 h 8516007"/>
              <a:gd name="connsiteX2" fmla="*/ 257503 w 9275379"/>
              <a:gd name="connsiteY2" fmla="*/ 3042746 h 8516007"/>
              <a:gd name="connsiteX3" fmla="*/ 604344 w 9275379"/>
              <a:gd name="connsiteY3" fmla="*/ 4193628 h 8516007"/>
              <a:gd name="connsiteX4" fmla="*/ 1487213 w 9275379"/>
              <a:gd name="connsiteY4" fmla="*/ 6069725 h 8516007"/>
              <a:gd name="connsiteX5" fmla="*/ 3142593 w 9275379"/>
              <a:gd name="connsiteY5" fmla="*/ 6747642 h 8516007"/>
              <a:gd name="connsiteX6" fmla="*/ 4892565 w 9275379"/>
              <a:gd name="connsiteY6" fmla="*/ 6306208 h 8516007"/>
              <a:gd name="connsiteX7" fmla="*/ 5302469 w 9275379"/>
              <a:gd name="connsiteY7" fmla="*/ 4020208 h 8516007"/>
              <a:gd name="connsiteX8" fmla="*/ 5050220 w 9275379"/>
              <a:gd name="connsiteY8" fmla="*/ 2774732 h 8516007"/>
              <a:gd name="connsiteX9" fmla="*/ 2984938 w 9275379"/>
              <a:gd name="connsiteY9" fmla="*/ 1891863 h 8516007"/>
              <a:gd name="connsiteX10" fmla="*/ 1502979 w 9275379"/>
              <a:gd name="connsiteY10" fmla="*/ 2364828 h 8516007"/>
              <a:gd name="connsiteX11" fmla="*/ 2401613 w 9275379"/>
              <a:gd name="connsiteY11" fmla="*/ 1466194 h 8516007"/>
              <a:gd name="connsiteX12" fmla="*/ 4009696 w 9275379"/>
              <a:gd name="connsiteY12" fmla="*/ 630621 h 8516007"/>
              <a:gd name="connsiteX13" fmla="*/ 6800193 w 9275379"/>
              <a:gd name="connsiteY13" fmla="*/ 599090 h 8516007"/>
              <a:gd name="connsiteX14" fmla="*/ 9165020 w 9275379"/>
              <a:gd name="connsiteY14" fmla="*/ 4225159 h 8516007"/>
              <a:gd name="connsiteX15" fmla="*/ 6138041 w 9275379"/>
              <a:gd name="connsiteY15" fmla="*/ 7945821 h 8516007"/>
              <a:gd name="connsiteX16" fmla="*/ 1471448 w 9275379"/>
              <a:gd name="connsiteY16" fmla="*/ 7646277 h 8516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275379" h="8516007">
                <a:moveTo>
                  <a:pt x="1613338" y="7709339"/>
                </a:moveTo>
                <a:cubicBezTo>
                  <a:pt x="1032641" y="7183822"/>
                  <a:pt x="451945" y="6658305"/>
                  <a:pt x="225972" y="5880539"/>
                </a:cubicBezTo>
                <a:cubicBezTo>
                  <a:pt x="0" y="5102774"/>
                  <a:pt x="194441" y="3323898"/>
                  <a:pt x="257503" y="3042746"/>
                </a:cubicBezTo>
                <a:cubicBezTo>
                  <a:pt x="320565" y="2761594"/>
                  <a:pt x="399392" y="3689132"/>
                  <a:pt x="604344" y="4193628"/>
                </a:cubicBezTo>
                <a:cubicBezTo>
                  <a:pt x="809296" y="4698125"/>
                  <a:pt x="1064172" y="5644056"/>
                  <a:pt x="1487213" y="6069725"/>
                </a:cubicBezTo>
                <a:cubicBezTo>
                  <a:pt x="1910255" y="6495394"/>
                  <a:pt x="2575035" y="6708228"/>
                  <a:pt x="3142593" y="6747642"/>
                </a:cubicBezTo>
                <a:cubicBezTo>
                  <a:pt x="3710151" y="6787056"/>
                  <a:pt x="4532586" y="6760780"/>
                  <a:pt x="4892565" y="6306208"/>
                </a:cubicBezTo>
                <a:cubicBezTo>
                  <a:pt x="5252544" y="5851636"/>
                  <a:pt x="5276193" y="4608787"/>
                  <a:pt x="5302469" y="4020208"/>
                </a:cubicBezTo>
                <a:cubicBezTo>
                  <a:pt x="5328745" y="3431629"/>
                  <a:pt x="5436475" y="3129456"/>
                  <a:pt x="5050220" y="2774732"/>
                </a:cubicBezTo>
                <a:cubicBezTo>
                  <a:pt x="4663965" y="2420008"/>
                  <a:pt x="3576145" y="1960180"/>
                  <a:pt x="2984938" y="1891863"/>
                </a:cubicBezTo>
                <a:cubicBezTo>
                  <a:pt x="2393731" y="1823546"/>
                  <a:pt x="1600200" y="2435773"/>
                  <a:pt x="1502979" y="2364828"/>
                </a:cubicBezTo>
                <a:cubicBezTo>
                  <a:pt x="1405758" y="2293883"/>
                  <a:pt x="1983827" y="1755228"/>
                  <a:pt x="2401613" y="1466194"/>
                </a:cubicBezTo>
                <a:cubicBezTo>
                  <a:pt x="2819399" y="1177160"/>
                  <a:pt x="3276599" y="775138"/>
                  <a:pt x="4009696" y="630621"/>
                </a:cubicBezTo>
                <a:cubicBezTo>
                  <a:pt x="4742793" y="486104"/>
                  <a:pt x="5940972" y="0"/>
                  <a:pt x="6800193" y="599090"/>
                </a:cubicBezTo>
                <a:cubicBezTo>
                  <a:pt x="7659414" y="1198180"/>
                  <a:pt x="9275379" y="3000704"/>
                  <a:pt x="9165020" y="4225159"/>
                </a:cubicBezTo>
                <a:cubicBezTo>
                  <a:pt x="9054661" y="5449614"/>
                  <a:pt x="7420303" y="7375635"/>
                  <a:pt x="6138041" y="7945821"/>
                </a:cubicBezTo>
                <a:cubicBezTo>
                  <a:pt x="4855779" y="8516007"/>
                  <a:pt x="1471448" y="7646277"/>
                  <a:pt x="1471448" y="7646277"/>
                </a:cubicBezTo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3492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Oval 313"/>
          <p:cNvSpPr/>
          <p:nvPr/>
        </p:nvSpPr>
        <p:spPr>
          <a:xfrm rot="1223292">
            <a:off x="8622196" y="5002154"/>
            <a:ext cx="1043608" cy="1728192"/>
          </a:xfrm>
          <a:prstGeom prst="ellipse">
            <a:avLst/>
          </a:prstGeom>
          <a:ln w="762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8" name="TextBox 237"/>
          <p:cNvSpPr txBox="1"/>
          <p:nvPr/>
        </p:nvSpPr>
        <p:spPr>
          <a:xfrm>
            <a:off x="251520" y="260648"/>
            <a:ext cx="2501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u="sng" dirty="0" smtClean="0">
                <a:latin typeface="Arial" pitchFamily="34" charset="0"/>
                <a:cs typeface="Arial" pitchFamily="34" charset="0"/>
              </a:rPr>
              <a:t>Agglutination</a:t>
            </a:r>
            <a:endParaRPr lang="en-GB" sz="28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51520" y="879103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Antibodies act as agglutinins which can cause microbes to stick together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51520" y="2204864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This makes it easier for phagocytes to engulf them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8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animBg="1"/>
      <p:bldP spid="314" grpId="0" animBg="1"/>
      <p:bldP spid="239" grpId="0"/>
      <p:bldP spid="2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42"/>
          <p:cNvGrpSpPr/>
          <p:nvPr/>
        </p:nvGrpSpPr>
        <p:grpSpPr>
          <a:xfrm rot="246374">
            <a:off x="5089602" y="3466642"/>
            <a:ext cx="356289" cy="478025"/>
            <a:chOff x="971600" y="548680"/>
            <a:chExt cx="1440160" cy="2088232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Hexagon 88"/>
          <p:cNvSpPr/>
          <p:nvPr/>
        </p:nvSpPr>
        <p:spPr>
          <a:xfrm>
            <a:off x="4841773" y="2767030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3617637" y="2118958"/>
            <a:ext cx="1800200" cy="1080120"/>
            <a:chOff x="5177754" y="573184"/>
            <a:chExt cx="2172868" cy="1313958"/>
          </a:xfrm>
        </p:grpSpPr>
        <p:sp>
          <p:nvSpPr>
            <p:cNvPr id="5" name="Oval 4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9" name="Freeform 18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1" name="Group 14"/>
          <p:cNvGrpSpPr/>
          <p:nvPr/>
        </p:nvGrpSpPr>
        <p:grpSpPr>
          <a:xfrm rot="12696649">
            <a:off x="7223223" y="3615380"/>
            <a:ext cx="356289" cy="478025"/>
            <a:chOff x="971600" y="548680"/>
            <a:chExt cx="1440162" cy="2088232"/>
          </a:xfrm>
        </p:grpSpPr>
        <p:cxnSp>
          <p:nvCxnSpPr>
            <p:cNvPr id="22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2"/>
          <p:cNvGrpSpPr/>
          <p:nvPr/>
        </p:nvGrpSpPr>
        <p:grpSpPr>
          <a:xfrm rot="7830587">
            <a:off x="5537132" y="3682814"/>
            <a:ext cx="356289" cy="478025"/>
            <a:chOff x="971600" y="548680"/>
            <a:chExt cx="1440160" cy="2088232"/>
          </a:xfrm>
        </p:grpSpPr>
        <p:cxnSp>
          <p:nvCxnSpPr>
            <p:cNvPr id="26" name="Straight Connector 23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4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5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6"/>
          <p:cNvGrpSpPr/>
          <p:nvPr/>
        </p:nvGrpSpPr>
        <p:grpSpPr>
          <a:xfrm rot="11682802">
            <a:off x="6459599" y="3690146"/>
            <a:ext cx="356289" cy="478025"/>
            <a:chOff x="971600" y="548680"/>
            <a:chExt cx="1440160" cy="2088232"/>
          </a:xfrm>
        </p:grpSpPr>
        <p:cxnSp>
          <p:nvCxnSpPr>
            <p:cNvPr id="30" name="Straight Connector 2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0"/>
          <p:cNvGrpSpPr/>
          <p:nvPr/>
        </p:nvGrpSpPr>
        <p:grpSpPr>
          <a:xfrm rot="17876523">
            <a:off x="6975204" y="5307835"/>
            <a:ext cx="356289" cy="478025"/>
            <a:chOff x="971600" y="548680"/>
            <a:chExt cx="1440160" cy="2088232"/>
          </a:xfrm>
        </p:grpSpPr>
        <p:cxnSp>
          <p:nvCxnSpPr>
            <p:cNvPr id="34" name="Straight Connector 31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4"/>
          <p:cNvGrpSpPr/>
          <p:nvPr/>
        </p:nvGrpSpPr>
        <p:grpSpPr>
          <a:xfrm rot="13129218">
            <a:off x="7281595" y="2029225"/>
            <a:ext cx="356289" cy="478025"/>
            <a:chOff x="971600" y="548680"/>
            <a:chExt cx="1440160" cy="2088232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62"/>
          <p:cNvGrpSpPr/>
          <p:nvPr/>
        </p:nvGrpSpPr>
        <p:grpSpPr>
          <a:xfrm rot="8819878">
            <a:off x="6567599" y="1933359"/>
            <a:ext cx="356289" cy="478025"/>
            <a:chOff x="971600" y="548680"/>
            <a:chExt cx="1440160" cy="2088232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70"/>
          <p:cNvGrpSpPr/>
          <p:nvPr/>
        </p:nvGrpSpPr>
        <p:grpSpPr>
          <a:xfrm rot="18627720">
            <a:off x="7337347" y="2818662"/>
            <a:ext cx="356289" cy="478025"/>
            <a:chOff x="971600" y="548680"/>
            <a:chExt cx="1440160" cy="2088232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146"/>
          <p:cNvGrpSpPr/>
          <p:nvPr/>
        </p:nvGrpSpPr>
        <p:grpSpPr>
          <a:xfrm rot="4113908">
            <a:off x="5389637" y="4307748"/>
            <a:ext cx="356289" cy="478025"/>
            <a:chOff x="971600" y="548680"/>
            <a:chExt cx="1440160" cy="2088232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150"/>
          <p:cNvGrpSpPr/>
          <p:nvPr/>
        </p:nvGrpSpPr>
        <p:grpSpPr>
          <a:xfrm rot="11830981">
            <a:off x="5624511" y="2376942"/>
            <a:ext cx="356289" cy="478025"/>
            <a:chOff x="971600" y="548680"/>
            <a:chExt cx="1440160" cy="2088232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154"/>
          <p:cNvGrpSpPr/>
          <p:nvPr/>
        </p:nvGrpSpPr>
        <p:grpSpPr>
          <a:xfrm rot="2699508">
            <a:off x="6470764" y="5703318"/>
            <a:ext cx="356289" cy="478025"/>
            <a:chOff x="971600" y="548680"/>
            <a:chExt cx="1440160" cy="2088232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158"/>
          <p:cNvGrpSpPr/>
          <p:nvPr/>
        </p:nvGrpSpPr>
        <p:grpSpPr>
          <a:xfrm rot="5702916">
            <a:off x="6280085" y="2430806"/>
            <a:ext cx="356289" cy="478025"/>
            <a:chOff x="971600" y="548680"/>
            <a:chExt cx="1440160" cy="2088232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 rot="3103897">
            <a:off x="5897718" y="4760131"/>
            <a:ext cx="356289" cy="478025"/>
            <a:chOff x="971600" y="548680"/>
            <a:chExt cx="1440160" cy="2088232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166"/>
          <p:cNvGrpSpPr/>
          <p:nvPr/>
        </p:nvGrpSpPr>
        <p:grpSpPr>
          <a:xfrm rot="14270683">
            <a:off x="7625086" y="4102186"/>
            <a:ext cx="356289" cy="478025"/>
            <a:chOff x="971600" y="548680"/>
            <a:chExt cx="1440160" cy="2088232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170"/>
          <p:cNvGrpSpPr/>
          <p:nvPr/>
        </p:nvGrpSpPr>
        <p:grpSpPr>
          <a:xfrm rot="3147698">
            <a:off x="5969806" y="5407193"/>
            <a:ext cx="356289" cy="478025"/>
            <a:chOff x="971600" y="548680"/>
            <a:chExt cx="1440160" cy="2088232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190"/>
          <p:cNvGrpSpPr/>
          <p:nvPr/>
        </p:nvGrpSpPr>
        <p:grpSpPr>
          <a:xfrm rot="1948794">
            <a:off x="6598442" y="2969324"/>
            <a:ext cx="356289" cy="478025"/>
            <a:chOff x="971600" y="548680"/>
            <a:chExt cx="1440160" cy="2088232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194"/>
          <p:cNvGrpSpPr/>
          <p:nvPr/>
        </p:nvGrpSpPr>
        <p:grpSpPr>
          <a:xfrm rot="17662938">
            <a:off x="6943794" y="4702095"/>
            <a:ext cx="356289" cy="478025"/>
            <a:chOff x="971600" y="548680"/>
            <a:chExt cx="1440160" cy="2088232"/>
          </a:xfrm>
        </p:grpSpPr>
        <p:cxnSp>
          <p:nvCxnSpPr>
            <p:cNvPr id="86" name="Straight Connector 8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Hexagon 89"/>
          <p:cNvSpPr/>
          <p:nvPr/>
        </p:nvSpPr>
        <p:spPr>
          <a:xfrm rot="19009411">
            <a:off x="5691233" y="3973289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Hexagon 90"/>
          <p:cNvSpPr/>
          <p:nvPr/>
        </p:nvSpPr>
        <p:spPr>
          <a:xfrm rot="1893698">
            <a:off x="6641973" y="2334982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Hexagon 91"/>
          <p:cNvSpPr/>
          <p:nvPr/>
        </p:nvSpPr>
        <p:spPr>
          <a:xfrm rot="1570345">
            <a:off x="6684472" y="4000800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Hexagon 92"/>
          <p:cNvSpPr/>
          <p:nvPr/>
        </p:nvSpPr>
        <p:spPr>
          <a:xfrm rot="21049327">
            <a:off x="6189812" y="4919564"/>
            <a:ext cx="864096" cy="720080"/>
          </a:xfrm>
          <a:prstGeom prst="hexagon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251520" y="260648"/>
            <a:ext cx="2582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Neutralisation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51520" y="83671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Some pathogens make us ill by producing </a:t>
            </a:r>
            <a:r>
              <a:rPr lang="en-GB" sz="2400" i="1" dirty="0" smtClean="0">
                <a:latin typeface="Arial" pitchFamily="34" charset="0"/>
                <a:cs typeface="Arial" pitchFamily="34" charset="0"/>
              </a:rPr>
              <a:t>toxins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51520" y="3831431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Some antibodies work by producing anti-toxins which can neutralise them by blocking their action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84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0" grpId="0" animBg="1"/>
      <p:bldP spid="91" grpId="0" animBg="1"/>
      <p:bldP spid="92" grpId="0" animBg="1"/>
      <p:bldP spid="93" grpId="0" animBg="1"/>
      <p:bldP spid="95" grpId="0"/>
      <p:bldP spid="9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842183" y="2272719"/>
            <a:ext cx="2288409" cy="1252560"/>
            <a:chOff x="5177754" y="573184"/>
            <a:chExt cx="2172868" cy="1313958"/>
          </a:xfrm>
        </p:grpSpPr>
        <p:sp>
          <p:nvSpPr>
            <p:cNvPr id="5" name="Oval 4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8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9" name="Freeform 18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1" name="Group 14"/>
          <p:cNvGrpSpPr/>
          <p:nvPr/>
        </p:nvGrpSpPr>
        <p:grpSpPr>
          <a:xfrm rot="8187500">
            <a:off x="1325252" y="1822134"/>
            <a:ext cx="302846" cy="406321"/>
            <a:chOff x="971600" y="548680"/>
            <a:chExt cx="1440162" cy="2088232"/>
          </a:xfrm>
        </p:grpSpPr>
        <p:cxnSp>
          <p:nvCxnSpPr>
            <p:cNvPr id="22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6"/>
          <p:cNvGrpSpPr/>
          <p:nvPr/>
        </p:nvGrpSpPr>
        <p:grpSpPr>
          <a:xfrm rot="13208427">
            <a:off x="3225897" y="2613681"/>
            <a:ext cx="302846" cy="406321"/>
            <a:chOff x="971600" y="548680"/>
            <a:chExt cx="1440160" cy="2088232"/>
          </a:xfrm>
        </p:grpSpPr>
        <p:cxnSp>
          <p:nvCxnSpPr>
            <p:cNvPr id="30" name="Straight Connector 2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4"/>
          <p:cNvGrpSpPr/>
          <p:nvPr/>
        </p:nvGrpSpPr>
        <p:grpSpPr>
          <a:xfrm rot="18435714">
            <a:off x="1878078" y="3727308"/>
            <a:ext cx="302846" cy="406321"/>
            <a:chOff x="971600" y="548680"/>
            <a:chExt cx="1440160" cy="2088232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>
            <a:grpSpLocks noChangeAspect="1"/>
          </p:cNvGrpSpPr>
          <p:nvPr/>
        </p:nvGrpSpPr>
        <p:grpSpPr>
          <a:xfrm>
            <a:off x="4526130" y="2072808"/>
            <a:ext cx="2288409" cy="1252560"/>
            <a:chOff x="5177754" y="573184"/>
            <a:chExt cx="2172868" cy="1313958"/>
          </a:xfrm>
        </p:grpSpPr>
        <p:sp>
          <p:nvSpPr>
            <p:cNvPr id="86" name="Oval 85"/>
            <p:cNvSpPr/>
            <p:nvPr/>
          </p:nvSpPr>
          <p:spPr>
            <a:xfrm>
              <a:off x="5700376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/>
            <p:cNvSpPr/>
            <p:nvPr/>
          </p:nvSpPr>
          <p:spPr>
            <a:xfrm>
              <a:off x="6162114" y="57318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Oval 87"/>
            <p:cNvSpPr/>
            <p:nvPr/>
          </p:nvSpPr>
          <p:spPr>
            <a:xfrm>
              <a:off x="6636480" y="578370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Oval 88"/>
            <p:cNvSpPr/>
            <p:nvPr/>
          </p:nvSpPr>
          <p:spPr>
            <a:xfrm>
              <a:off x="5724128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Oval 89"/>
            <p:cNvSpPr/>
            <p:nvPr/>
          </p:nvSpPr>
          <p:spPr>
            <a:xfrm>
              <a:off x="6185866" y="166593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Oval 90"/>
            <p:cNvSpPr/>
            <p:nvPr/>
          </p:nvSpPr>
          <p:spPr>
            <a:xfrm>
              <a:off x="6660232" y="1671118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Oval 91"/>
            <p:cNvSpPr/>
            <p:nvPr/>
          </p:nvSpPr>
          <p:spPr>
            <a:xfrm>
              <a:off x="5292080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92"/>
            <p:cNvSpPr/>
            <p:nvPr/>
          </p:nvSpPr>
          <p:spPr>
            <a:xfrm>
              <a:off x="7020272" y="155679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5286142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/>
            <p:cNvSpPr/>
            <p:nvPr/>
          </p:nvSpPr>
          <p:spPr>
            <a:xfrm>
              <a:off x="7014334" y="674882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>
              <a:off x="7134598" y="108836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Oval 96"/>
            <p:cNvSpPr/>
            <p:nvPr/>
          </p:nvSpPr>
          <p:spPr>
            <a:xfrm>
              <a:off x="5177754" y="1124744"/>
              <a:ext cx="216024" cy="2160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292080" y="692696"/>
              <a:ext cx="1944216" cy="1080120"/>
            </a:xfrm>
            <a:prstGeom prst="roundRect">
              <a:avLst>
                <a:gd name="adj" fmla="val 3687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7620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9" name="Group 201"/>
            <p:cNvGrpSpPr/>
            <p:nvPr/>
          </p:nvGrpSpPr>
          <p:grpSpPr>
            <a:xfrm rot="3135654">
              <a:off x="5894530" y="765638"/>
              <a:ext cx="638989" cy="926531"/>
              <a:chOff x="6813331" y="2743200"/>
              <a:chExt cx="1453052" cy="1324299"/>
            </a:xfrm>
          </p:grpSpPr>
          <p:sp>
            <p:nvSpPr>
              <p:cNvPr id="100" name="Freeform 99"/>
              <p:cNvSpPr/>
              <p:nvPr/>
            </p:nvSpPr>
            <p:spPr>
              <a:xfrm>
                <a:off x="6813331" y="2743200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1" name="Freeform 100"/>
              <p:cNvSpPr/>
              <p:nvPr/>
            </p:nvSpPr>
            <p:spPr>
              <a:xfrm>
                <a:off x="6871135" y="2753706"/>
                <a:ext cx="1395248" cy="1313793"/>
              </a:xfrm>
              <a:custGeom>
                <a:avLst/>
                <a:gdLst>
                  <a:gd name="connsiteX0" fmla="*/ 817179 w 1395248"/>
                  <a:gd name="connsiteY0" fmla="*/ 0 h 1313793"/>
                  <a:gd name="connsiteX1" fmla="*/ 91966 w 1395248"/>
                  <a:gd name="connsiteY1" fmla="*/ 220717 h 1313793"/>
                  <a:gd name="connsiteX2" fmla="*/ 627993 w 1395248"/>
                  <a:gd name="connsiteY2" fmla="*/ 882869 h 1313793"/>
                  <a:gd name="connsiteX3" fmla="*/ 13138 w 1395248"/>
                  <a:gd name="connsiteY3" fmla="*/ 1056290 h 1313793"/>
                  <a:gd name="connsiteX4" fmla="*/ 706821 w 1395248"/>
                  <a:gd name="connsiteY4" fmla="*/ 1292772 h 1313793"/>
                  <a:gd name="connsiteX5" fmla="*/ 1337441 w 1395248"/>
                  <a:gd name="connsiteY5" fmla="*/ 930166 h 1313793"/>
                  <a:gd name="connsiteX6" fmla="*/ 1053662 w 1395248"/>
                  <a:gd name="connsiteY6" fmla="*/ 472966 h 1313793"/>
                  <a:gd name="connsiteX7" fmla="*/ 1258614 w 1395248"/>
                  <a:gd name="connsiteY7" fmla="*/ 126124 h 1313793"/>
                  <a:gd name="connsiteX8" fmla="*/ 738352 w 1395248"/>
                  <a:gd name="connsiteY8" fmla="*/ 15766 h 1313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95248" h="1313793">
                    <a:moveTo>
                      <a:pt x="817179" y="0"/>
                    </a:moveTo>
                    <a:cubicBezTo>
                      <a:pt x="470338" y="36786"/>
                      <a:pt x="123497" y="73572"/>
                      <a:pt x="91966" y="220717"/>
                    </a:cubicBezTo>
                    <a:cubicBezTo>
                      <a:pt x="60435" y="367862"/>
                      <a:pt x="641131" y="743607"/>
                      <a:pt x="627993" y="882869"/>
                    </a:cubicBezTo>
                    <a:cubicBezTo>
                      <a:pt x="614855" y="1022131"/>
                      <a:pt x="0" y="987973"/>
                      <a:pt x="13138" y="1056290"/>
                    </a:cubicBezTo>
                    <a:cubicBezTo>
                      <a:pt x="26276" y="1124607"/>
                      <a:pt x="486104" y="1313793"/>
                      <a:pt x="706821" y="1292772"/>
                    </a:cubicBezTo>
                    <a:cubicBezTo>
                      <a:pt x="927538" y="1271751"/>
                      <a:pt x="1279634" y="1066800"/>
                      <a:pt x="1337441" y="930166"/>
                    </a:cubicBezTo>
                    <a:cubicBezTo>
                      <a:pt x="1395248" y="793532"/>
                      <a:pt x="1066800" y="606973"/>
                      <a:pt x="1053662" y="472966"/>
                    </a:cubicBezTo>
                    <a:cubicBezTo>
                      <a:pt x="1040524" y="338959"/>
                      <a:pt x="1311166" y="202324"/>
                      <a:pt x="1258614" y="126124"/>
                    </a:cubicBezTo>
                    <a:cubicBezTo>
                      <a:pt x="1206062" y="49924"/>
                      <a:pt x="738352" y="15766"/>
                      <a:pt x="738352" y="15766"/>
                    </a:cubicBezTo>
                  </a:path>
                </a:pathLst>
              </a:cu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02" name="Group 14"/>
          <p:cNvGrpSpPr/>
          <p:nvPr/>
        </p:nvGrpSpPr>
        <p:grpSpPr>
          <a:xfrm rot="8187500">
            <a:off x="4972339" y="1661153"/>
            <a:ext cx="302846" cy="406321"/>
            <a:chOff x="971600" y="548680"/>
            <a:chExt cx="1440162" cy="2088232"/>
          </a:xfrm>
        </p:grpSpPr>
        <p:cxnSp>
          <p:nvCxnSpPr>
            <p:cNvPr id="103" name="Straight Connector 15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6"/>
            <p:cNvCxnSpPr/>
            <p:nvPr/>
          </p:nvCxnSpPr>
          <p:spPr>
            <a:xfrm flipV="1">
              <a:off x="1691681" y="548680"/>
              <a:ext cx="720081" cy="72007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7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26"/>
          <p:cNvGrpSpPr/>
          <p:nvPr/>
        </p:nvGrpSpPr>
        <p:grpSpPr>
          <a:xfrm rot="13208427">
            <a:off x="6898948" y="2395434"/>
            <a:ext cx="302846" cy="406321"/>
            <a:chOff x="971600" y="548680"/>
            <a:chExt cx="1440160" cy="2088232"/>
          </a:xfrm>
        </p:grpSpPr>
        <p:cxnSp>
          <p:nvCxnSpPr>
            <p:cNvPr id="107" name="Straight Connector 27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28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29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34"/>
          <p:cNvGrpSpPr/>
          <p:nvPr/>
        </p:nvGrpSpPr>
        <p:grpSpPr>
          <a:xfrm rot="18435714">
            <a:off x="5638920" y="3360783"/>
            <a:ext cx="302846" cy="406321"/>
            <a:chOff x="971600" y="548680"/>
            <a:chExt cx="1440160" cy="2088232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TextBox 160"/>
          <p:cNvSpPr txBox="1"/>
          <p:nvPr/>
        </p:nvSpPr>
        <p:spPr>
          <a:xfrm>
            <a:off x="179512" y="109810"/>
            <a:ext cx="2481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Opsonisation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182057" y="555499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GB" sz="2400" dirty="0" smtClean="0">
                <a:latin typeface="Arial" pitchFamily="34" charset="0"/>
                <a:cs typeface="Arial" pitchFamily="34" charset="0"/>
              </a:rPr>
              <a:t> The binding of an antibody such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IGG or IgM to the surface of a pathogen can tag the pathogen which helps the phagocyte identify it and then engulf it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179512" y="5102579"/>
            <a:ext cx="4245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Some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opsonins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can make the pathogen walls leaky so that they swell up and burst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Right Arrow 204"/>
          <p:cNvSpPr/>
          <p:nvPr/>
        </p:nvSpPr>
        <p:spPr>
          <a:xfrm>
            <a:off x="3635896" y="2024845"/>
            <a:ext cx="648072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Right Arrow 205"/>
          <p:cNvSpPr/>
          <p:nvPr/>
        </p:nvSpPr>
        <p:spPr>
          <a:xfrm rot="5400000">
            <a:off x="6300192" y="3501008"/>
            <a:ext cx="648072" cy="5040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959" y="681447"/>
            <a:ext cx="5857054" cy="50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9" name="Group 34"/>
          <p:cNvGrpSpPr/>
          <p:nvPr/>
        </p:nvGrpSpPr>
        <p:grpSpPr>
          <a:xfrm rot="20858955">
            <a:off x="666929" y="3667198"/>
            <a:ext cx="302846" cy="406321"/>
            <a:chOff x="971600" y="548680"/>
            <a:chExt cx="1440160" cy="2088232"/>
          </a:xfrm>
        </p:grpSpPr>
        <p:cxnSp>
          <p:nvCxnSpPr>
            <p:cNvPr id="210" name="Straight Connector 209"/>
            <p:cNvCxnSpPr/>
            <p:nvPr/>
          </p:nvCxnSpPr>
          <p:spPr>
            <a:xfrm>
              <a:off x="97160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1691680" y="548680"/>
              <a:ext cx="720080" cy="7200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flipV="1">
              <a:off x="1691680" y="1268760"/>
              <a:ext cx="0" cy="136815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792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0"/>
      <p:bldP spid="204" grpId="0"/>
      <p:bldP spid="205" grpId="0" animBg="1"/>
      <p:bldP spid="20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841</Words>
  <Application>Microsoft Office PowerPoint</Application>
  <PresentationFormat>On-screen Show (4:3)</PresentationFormat>
  <Paragraphs>129</Paragraphs>
  <Slides>19</Slides>
  <Notes>4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Antibodies</vt:lpstr>
      <vt:lpstr>Starter: What came first?</vt:lpstr>
      <vt:lpstr>Task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Primary and secondary responses</vt:lpstr>
      <vt:lpstr>PowerPoint Presentation</vt:lpstr>
      <vt:lpstr>Autoimmune diseases</vt:lpstr>
      <vt:lpstr>Plenary: True or False?</vt:lpstr>
      <vt:lpstr>Resources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Antibodies</dc:title>
  <dc:creator>Charlotte</dc:creator>
  <cp:lastModifiedBy>setup-Software Setup Account</cp:lastModifiedBy>
  <cp:revision>21</cp:revision>
  <cp:lastPrinted>2016-03-09T20:09:09Z</cp:lastPrinted>
  <dcterms:created xsi:type="dcterms:W3CDTF">2013-09-14T17:24:01Z</dcterms:created>
  <dcterms:modified xsi:type="dcterms:W3CDTF">2016-03-24T11:40:28Z</dcterms:modified>
</cp:coreProperties>
</file>