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3" r:id="rId5"/>
    <p:sldId id="268" r:id="rId6"/>
    <p:sldId id="258" r:id="rId7"/>
    <p:sldId id="259" r:id="rId8"/>
    <p:sldId id="260" r:id="rId9"/>
    <p:sldId id="262" r:id="rId10"/>
    <p:sldId id="264" r:id="rId11"/>
    <p:sldId id="265" r:id="rId12"/>
    <p:sldId id="267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-84" y="-7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56D7-59B7-4696-A4C7-F64577BBD0D9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2375-C60D-4B84-8423-4A0C2165D3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753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56D7-59B7-4696-A4C7-F64577BBD0D9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2375-C60D-4B84-8423-4A0C2165D3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049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56D7-59B7-4696-A4C7-F64577BBD0D9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2375-C60D-4B84-8423-4A0C2165D3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14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56D7-59B7-4696-A4C7-F64577BBD0D9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2375-C60D-4B84-8423-4A0C2165D3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6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56D7-59B7-4696-A4C7-F64577BBD0D9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2375-C60D-4B84-8423-4A0C2165D3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916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56D7-59B7-4696-A4C7-F64577BBD0D9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2375-C60D-4B84-8423-4A0C2165D3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536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56D7-59B7-4696-A4C7-F64577BBD0D9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2375-C60D-4B84-8423-4A0C2165D3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114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56D7-59B7-4696-A4C7-F64577BBD0D9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2375-C60D-4B84-8423-4A0C2165D3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758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56D7-59B7-4696-A4C7-F64577BBD0D9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2375-C60D-4B84-8423-4A0C2165D3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331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56D7-59B7-4696-A4C7-F64577BBD0D9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2375-C60D-4B84-8423-4A0C2165D3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416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56D7-59B7-4696-A4C7-F64577BBD0D9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2375-C60D-4B84-8423-4A0C2165D3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723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F56D7-59B7-4696-A4C7-F64577BBD0D9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12375-C60D-4B84-8423-4A0C2165D3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948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Statistics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65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290" y="115909"/>
            <a:ext cx="10515600" cy="1325563"/>
          </a:xfrm>
        </p:spPr>
        <p:txBody>
          <a:bodyPr/>
          <a:lstStyle/>
          <a:p>
            <a:r>
              <a:rPr lang="en-GB" dirty="0" smtClean="0"/>
              <a:t>Investigating the correlation between age and reaction times 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553018"/>
              </p:ext>
            </p:extLst>
          </p:nvPr>
        </p:nvGraphicFramePr>
        <p:xfrm>
          <a:off x="1954728" y="1814370"/>
          <a:ext cx="6313510" cy="4074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2637"/>
                <a:gridCol w="2258731"/>
                <a:gridCol w="296214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SAMPLE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Age</a:t>
                      </a:r>
                      <a:r>
                        <a:rPr lang="en-GB" baseline="0" dirty="0" smtClean="0"/>
                        <a:t> (years)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Reaction time (s)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2.1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3.2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34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2.9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26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2.9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73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3.7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36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2.2</a:t>
                      </a:r>
                      <a:endParaRPr lang="en-GB" dirty="0"/>
                    </a:p>
                  </a:txBody>
                  <a:tcPr anchor="ctr"/>
                </a:tc>
              </a:tr>
              <a:tr h="226144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78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3.6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3.9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44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2.8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64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3.5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485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Investigating the correlation between age and reaction times 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1004552" y="1909629"/>
            <a:ext cx="9736429" cy="3780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Rank the two variables from smallest to largest. </a:t>
            </a:r>
          </a:p>
          <a:p>
            <a:pPr lvl="1">
              <a:lnSpc>
                <a:spcPct val="107000"/>
              </a:lnSpc>
            </a:pPr>
            <a:r>
              <a:rPr lang="en-GB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two readings are the same give them a middle rank, i.e. if two ranks are both 6</a:t>
            </a:r>
            <a:r>
              <a:rPr lang="en-GB" sz="3200" baseline="30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give them both 6.5 and the next rank will be 8.</a:t>
            </a:r>
            <a:endParaRPr lang="en-GB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 out the difference between the ranks of the variables for each person and then square .</a:t>
            </a:r>
            <a:endParaRPr lang="en-GB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 up the values of d</a:t>
            </a:r>
            <a:r>
              <a:rPr lang="en-GB" sz="3200" baseline="30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en-GB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obtain a total Ʃd</a:t>
            </a:r>
            <a:r>
              <a:rPr lang="en-GB" sz="3200" baseline="30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27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Investigating the correlation between age and reaction times 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3193960" y="3944491"/>
            <a:ext cx="9736429" cy="3440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043188" y="2147537"/>
            <a:ext cx="57954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Insert the values into the formula</a:t>
            </a:r>
            <a:endParaRPr kumimoji="0" lang="en-GB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5127" name="Picture 2" descr="https://sp.yimg.com/xj/th?id=OIP.M5977cb50fef4e218c2116257cc7b683eH0&amp;pid=15.1&amp;P=0&amp;w=315&amp;h=161"/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305" y="2732312"/>
            <a:ext cx="3047201" cy="1556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189408" y="249206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76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Spearman’s Rank Tables of Critical values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249899"/>
              </p:ext>
            </p:extLst>
          </p:nvPr>
        </p:nvGraphicFramePr>
        <p:xfrm>
          <a:off x="2336801" y="1983236"/>
          <a:ext cx="7194379" cy="2733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5755"/>
                <a:gridCol w="1564656"/>
                <a:gridCol w="1564656"/>
                <a:gridCol w="1564656"/>
                <a:gridCol w="1564656"/>
              </a:tblGrid>
              <a:tr h="455661">
                <a:tc rowSpan="2"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n</a:t>
                      </a:r>
                      <a:endParaRPr lang="en-GB" sz="2000" b="1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Probability Levels</a:t>
                      </a:r>
                      <a:endParaRPr lang="en-GB" sz="2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</a:tr>
              <a:tr h="455661">
                <a:tc vMerge="1"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10%</a:t>
                      </a:r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5%</a:t>
                      </a:r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2%</a:t>
                      </a:r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1%</a:t>
                      </a:r>
                      <a:endParaRPr lang="en-GB" sz="2000" b="1" dirty="0"/>
                    </a:p>
                  </a:txBody>
                  <a:tcPr anchor="ctr"/>
                </a:tc>
              </a:tr>
              <a:tr h="455661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8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0.643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0.738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0.833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0.881</a:t>
                      </a:r>
                      <a:endParaRPr lang="en-GB" sz="2000" dirty="0"/>
                    </a:p>
                  </a:txBody>
                  <a:tcPr anchor="ctr"/>
                </a:tc>
              </a:tr>
              <a:tr h="455661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9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0.600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0.683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0.783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0.833</a:t>
                      </a:r>
                      <a:endParaRPr lang="en-GB" sz="2000" dirty="0"/>
                    </a:p>
                  </a:txBody>
                  <a:tcPr anchor="ctr"/>
                </a:tc>
              </a:tr>
              <a:tr h="455661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10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0.546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0.648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0.745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0.794</a:t>
                      </a:r>
                    </a:p>
                  </a:txBody>
                  <a:tcPr anchor="ctr"/>
                </a:tc>
              </a:tr>
              <a:tr h="455661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11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0.523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0.623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0.736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0.755</a:t>
                      </a:r>
                      <a:endParaRPr lang="en-GB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760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Student’s t Test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49395"/>
          </a:xfrm>
        </p:spPr>
        <p:txBody>
          <a:bodyPr/>
          <a:lstStyle/>
          <a:p>
            <a:r>
              <a:rPr lang="en-GB" dirty="0" smtClean="0"/>
              <a:t>Compares the means and spread of the data.</a:t>
            </a:r>
          </a:p>
          <a:p>
            <a:r>
              <a:rPr lang="en-GB" dirty="0" smtClean="0"/>
              <a:t>This can be paired and unpaired data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395663" y="2967902"/>
            <a:ext cx="4323911" cy="206210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u="sng" dirty="0" smtClean="0"/>
              <a:t>Unpaired</a:t>
            </a:r>
            <a:r>
              <a:rPr lang="en-GB" dirty="0" smtClean="0"/>
              <a:t> </a:t>
            </a:r>
          </a:p>
          <a:p>
            <a:r>
              <a:rPr lang="en-GB" sz="2400" dirty="0" smtClean="0"/>
              <a:t>Data is from 2 different groups</a:t>
            </a:r>
          </a:p>
          <a:p>
            <a:endParaRPr lang="en-GB" sz="2400" dirty="0" smtClean="0"/>
          </a:p>
          <a:p>
            <a:r>
              <a:rPr lang="en-GB" sz="2400" dirty="0" smtClean="0"/>
              <a:t>E.g. germination rate of seeds at 2 different temperatures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280485" y="2987899"/>
            <a:ext cx="5269831" cy="169277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u="sng" dirty="0" smtClean="0"/>
              <a:t>Paired</a:t>
            </a:r>
            <a:r>
              <a:rPr lang="en-GB" sz="3200" dirty="0" smtClean="0"/>
              <a:t> </a:t>
            </a:r>
          </a:p>
          <a:p>
            <a:r>
              <a:rPr lang="en-GB" sz="2400" dirty="0" smtClean="0"/>
              <a:t>2 sets of data from the same individuals</a:t>
            </a:r>
          </a:p>
          <a:p>
            <a:endParaRPr lang="en-GB" sz="2400" dirty="0" smtClean="0"/>
          </a:p>
          <a:p>
            <a:r>
              <a:rPr lang="en-GB" sz="2400" dirty="0"/>
              <a:t>E</a:t>
            </a:r>
            <a:r>
              <a:rPr lang="en-GB" sz="2400" dirty="0" smtClean="0"/>
              <a:t>.g. pulse rate at rest and exercise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31253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986" y="210578"/>
            <a:ext cx="10515600" cy="1325563"/>
          </a:xfrm>
        </p:spPr>
        <p:txBody>
          <a:bodyPr/>
          <a:lstStyle/>
          <a:p>
            <a:r>
              <a:rPr lang="en-GB" b="1" dirty="0" smtClean="0"/>
              <a:t>Unpaired Student’s t </a:t>
            </a:r>
            <a:endParaRPr lang="en-GB" b="1" dirty="0"/>
          </a:p>
        </p:txBody>
      </p:sp>
      <p:pic>
        <p:nvPicPr>
          <p:cNvPr id="1026" name="Picture 2" descr="https://sp.yimg.com/xj/th?id=OIP.M915978fe6df496a118899b41bcd97563o0&amp;pid=15.1&amp;P=0&amp;w=236&amp;h=14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688" y="2474800"/>
            <a:ext cx="2952526" cy="1789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30309" y="1689800"/>
            <a:ext cx="665837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This test uses this formula </a:t>
            </a: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7276563" y="2250627"/>
            <a:ext cx="3374265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 smtClean="0"/>
              <a:t>The degrees of freedom is worked out as </a:t>
            </a:r>
          </a:p>
          <a:p>
            <a:endParaRPr lang="en-GB" sz="2800" dirty="0" smtClean="0"/>
          </a:p>
          <a:p>
            <a:pPr algn="ctr"/>
            <a:r>
              <a:rPr lang="en-GB" sz="2800" dirty="0" smtClean="0"/>
              <a:t>n</a:t>
            </a:r>
            <a:r>
              <a:rPr lang="en-GB" sz="2800" dirty="0" smtClean="0">
                <a:latin typeface="Calibri" panose="020F0502020204030204" pitchFamily="34" charset="0"/>
              </a:rPr>
              <a:t>₁ + n₂ -2</a:t>
            </a:r>
            <a:endParaRPr lang="en-GB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759854" y="4649273"/>
            <a:ext cx="9362940" cy="169277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/>
              <a:t>Calculate the value of </a:t>
            </a:r>
            <a:r>
              <a:rPr lang="en-GB" sz="2800" b="1" dirty="0" smtClean="0"/>
              <a:t>t</a:t>
            </a:r>
            <a:endParaRPr lang="en-GB" sz="2400" b="1" dirty="0" smtClean="0"/>
          </a:p>
          <a:p>
            <a:r>
              <a:rPr lang="en-GB" sz="2400" dirty="0" smtClean="0"/>
              <a:t>Compare to the critical value at the 5% probability</a:t>
            </a:r>
          </a:p>
          <a:p>
            <a:r>
              <a:rPr lang="en-GB" sz="2400" dirty="0" smtClean="0"/>
              <a:t>If </a:t>
            </a:r>
            <a:r>
              <a:rPr lang="en-GB" sz="2800" b="1" dirty="0" smtClean="0"/>
              <a:t>t</a:t>
            </a:r>
            <a:r>
              <a:rPr lang="en-GB" sz="2400" dirty="0" smtClean="0"/>
              <a:t> is greater than the critical value there is a significant difference between the means (reject the Null Hypothesis)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175420" y="216285"/>
            <a:ext cx="5917842" cy="1569660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r>
              <a:rPr lang="en-GB" sz="2400" b="1" u="sng" dirty="0" smtClean="0"/>
              <a:t>Null Hypothesis</a:t>
            </a:r>
          </a:p>
          <a:p>
            <a:r>
              <a:rPr lang="en-GB" sz="2400" dirty="0" smtClean="0"/>
              <a:t>There is no significant difference between the mean germination rates at the 2 different temperatures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567278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986" y="210578"/>
            <a:ext cx="10515600" cy="1325563"/>
          </a:xfrm>
        </p:spPr>
        <p:txBody>
          <a:bodyPr/>
          <a:lstStyle/>
          <a:p>
            <a:r>
              <a:rPr lang="en-GB" b="1" dirty="0"/>
              <a:t>P</a:t>
            </a:r>
            <a:r>
              <a:rPr lang="en-GB" b="1" dirty="0" smtClean="0"/>
              <a:t>aired Student’s t </a:t>
            </a:r>
            <a:endParaRPr lang="en-GB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01906" y="1228216"/>
            <a:ext cx="665837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This test uses this formula </a:t>
            </a: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466935" y="1662271"/>
            <a:ext cx="3374265" cy="18158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 smtClean="0"/>
              <a:t>The degrees of freedom is worked out as </a:t>
            </a:r>
          </a:p>
          <a:p>
            <a:pPr algn="ctr"/>
            <a:r>
              <a:rPr lang="en-GB" sz="2800" dirty="0" smtClean="0"/>
              <a:t>n-1</a:t>
            </a:r>
            <a:endParaRPr lang="en-GB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683359" y="4593636"/>
            <a:ext cx="8157842" cy="169277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/>
              <a:t>Calculate the value of </a:t>
            </a:r>
            <a:r>
              <a:rPr lang="en-GB" sz="2800" b="1" dirty="0" smtClean="0"/>
              <a:t>t</a:t>
            </a:r>
            <a:endParaRPr lang="en-GB" sz="2400" b="1" dirty="0" smtClean="0"/>
          </a:p>
          <a:p>
            <a:r>
              <a:rPr lang="en-GB" sz="2400" dirty="0" smtClean="0"/>
              <a:t>Compare to the critical value at the 5% probability</a:t>
            </a:r>
          </a:p>
          <a:p>
            <a:r>
              <a:rPr lang="en-GB" sz="2400" dirty="0" smtClean="0"/>
              <a:t>If </a:t>
            </a:r>
            <a:r>
              <a:rPr lang="en-GB" sz="2800" b="1" dirty="0" smtClean="0"/>
              <a:t>t</a:t>
            </a:r>
            <a:r>
              <a:rPr lang="en-GB" sz="2400" dirty="0" smtClean="0"/>
              <a:t> is greater than the critical value there is a significant difference between the means (reject the Null Hypothesis)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175420" y="216285"/>
            <a:ext cx="5917842" cy="1200329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r>
              <a:rPr lang="en-GB" sz="2400" b="1" u="sng" dirty="0" smtClean="0"/>
              <a:t>Null Hypothesis</a:t>
            </a:r>
          </a:p>
          <a:p>
            <a:r>
              <a:rPr lang="en-GB" sz="2400" dirty="0" smtClean="0"/>
              <a:t>There is no significant difference between the mean pulse rates at rest and exercise</a:t>
            </a:r>
            <a:endParaRPr lang="en-GB" sz="2400" dirty="0"/>
          </a:p>
        </p:txBody>
      </p:sp>
      <p:pic>
        <p:nvPicPr>
          <p:cNvPr id="2050" name="Picture 2" descr="https://o.quizlet.com/dJ35Kx8H0lKwLZVC6UgjoQ_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906" y="2493580"/>
            <a:ext cx="3567077" cy="1634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015743" y="2742436"/>
                <a:ext cx="1063176" cy="1119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ad>
                            <m:radPr>
                              <m:degHide m:val="on"/>
                              <m:ctrlPr>
                                <a:rPr lang="en-GB" sz="360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rad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5743" y="2742436"/>
                <a:ext cx="1063176" cy="111973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015743" y="2323150"/>
            <a:ext cx="4507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-</a:t>
            </a:r>
            <a:endParaRPr lang="en-GB" sz="4800" dirty="0"/>
          </a:p>
        </p:txBody>
      </p:sp>
      <p:sp>
        <p:nvSpPr>
          <p:cNvPr id="11" name="TextBox 10"/>
          <p:cNvSpPr txBox="1"/>
          <p:nvPr/>
        </p:nvSpPr>
        <p:spPr>
          <a:xfrm>
            <a:off x="5547331" y="3615276"/>
            <a:ext cx="364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d</a:t>
            </a:r>
            <a:endParaRPr lang="en-GB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109624" y="1801612"/>
            <a:ext cx="1976753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Mean of differences between each pair of measurements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61213" y="3993471"/>
            <a:ext cx="2266682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Standard deviation of the differences between each pair of measurements</a:t>
            </a:r>
            <a:endParaRPr lang="en-GB" dirty="0"/>
          </a:p>
        </p:txBody>
      </p:sp>
      <p:cxnSp>
        <p:nvCxnSpPr>
          <p:cNvPr id="15" name="Straight Connector 14"/>
          <p:cNvCxnSpPr>
            <a:stCxn id="12" idx="3"/>
          </p:cNvCxnSpPr>
          <p:nvPr/>
        </p:nvCxnSpPr>
        <p:spPr>
          <a:xfrm>
            <a:off x="2086377" y="2401777"/>
            <a:ext cx="759854" cy="33687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2273096" y="4076942"/>
            <a:ext cx="331914" cy="3258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0351" y="5466786"/>
            <a:ext cx="2395953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n</a:t>
            </a:r>
            <a:r>
              <a:rPr lang="en-GB" dirty="0" smtClean="0"/>
              <a:t> = number of pairs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6344653" y="2253916"/>
            <a:ext cx="1564105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Alternative arrangement</a:t>
            </a:r>
            <a:endParaRPr lang="en-GB" dirty="0"/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6232358" y="2932582"/>
            <a:ext cx="792523" cy="36971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564607" y="1885083"/>
            <a:ext cx="3560091" cy="2191859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3808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0" grpId="0"/>
      <p:bldP spid="11" grpId="0"/>
      <p:bldP spid="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Heart Rate 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831921"/>
              </p:ext>
            </p:extLst>
          </p:nvPr>
        </p:nvGraphicFramePr>
        <p:xfrm>
          <a:off x="1999916" y="1569898"/>
          <a:ext cx="5307264" cy="41937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9088"/>
                <a:gridCol w="2142512"/>
                <a:gridCol w="1395664"/>
              </a:tblGrid>
              <a:tr h="419379"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Heart Rate (BPM)</a:t>
                      </a:r>
                      <a:endParaRPr lang="en-GB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</a:t>
                      </a:r>
                      <a:endParaRPr lang="en-GB" dirty="0"/>
                    </a:p>
                  </a:txBody>
                  <a:tcPr anchor="ctr"/>
                </a:tc>
              </a:tr>
              <a:tr h="41937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Rest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After running 200m</a:t>
                      </a:r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41937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120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45</a:t>
                      </a:r>
                      <a:endParaRPr lang="en-GB" dirty="0"/>
                    </a:p>
                  </a:txBody>
                  <a:tcPr/>
                </a:tc>
              </a:tr>
              <a:tr h="41937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126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64</a:t>
                      </a:r>
                      <a:endParaRPr lang="en-GB" dirty="0"/>
                    </a:p>
                  </a:txBody>
                  <a:tcPr/>
                </a:tc>
              </a:tr>
              <a:tr h="41937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114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44</a:t>
                      </a:r>
                      <a:endParaRPr lang="en-GB" dirty="0"/>
                    </a:p>
                  </a:txBody>
                  <a:tcPr/>
                </a:tc>
              </a:tr>
              <a:tr h="41937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119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48</a:t>
                      </a:r>
                      <a:endParaRPr lang="en-GB" dirty="0"/>
                    </a:p>
                  </a:txBody>
                  <a:tcPr/>
                </a:tc>
              </a:tr>
              <a:tr h="41937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132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59</a:t>
                      </a:r>
                      <a:endParaRPr lang="en-GB" dirty="0"/>
                    </a:p>
                  </a:txBody>
                  <a:tcPr/>
                </a:tc>
              </a:tr>
              <a:tr h="41937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118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50</a:t>
                      </a:r>
                      <a:endParaRPr lang="en-GB" dirty="0"/>
                    </a:p>
                  </a:txBody>
                  <a:tcPr/>
                </a:tc>
              </a:tr>
              <a:tr h="41937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135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63</a:t>
                      </a:r>
                      <a:endParaRPr lang="en-GB" dirty="0"/>
                    </a:p>
                  </a:txBody>
                  <a:tcPr/>
                </a:tc>
              </a:tr>
              <a:tr h="41937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117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47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764378" y="1665692"/>
            <a:ext cx="3007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 = 52.5</a:t>
            </a:r>
          </a:p>
          <a:p>
            <a:endParaRPr lang="en-GB" dirty="0"/>
          </a:p>
          <a:p>
            <a:r>
              <a:rPr lang="en-GB" dirty="0" err="1" smtClean="0"/>
              <a:t>Sd</a:t>
            </a:r>
            <a:r>
              <a:rPr lang="en-GB" dirty="0" smtClean="0"/>
              <a:t> (standard deviation of the difference) </a:t>
            </a:r>
            <a:r>
              <a:rPr lang="en-GB" dirty="0"/>
              <a:t>= </a:t>
            </a:r>
            <a:r>
              <a:rPr lang="en-GB" dirty="0" smtClean="0"/>
              <a:t>8.2bpm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876667" y="1732546"/>
            <a:ext cx="11229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utoShape 2" descr="Image result for standard deviation formul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8926" y="2507537"/>
            <a:ext cx="1706730" cy="127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063744" y="3146737"/>
                <a:ext cx="1056194" cy="74648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ad>
                            <m:radPr>
                              <m:degHide m:val="on"/>
                              <m:ctrlPr>
                                <a:rPr lang="en-GB" sz="240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rad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3744" y="3146737"/>
                <a:ext cx="1056194" cy="74648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/>
          <p:cNvCxnSpPr/>
          <p:nvPr/>
        </p:nvCxnSpPr>
        <p:spPr>
          <a:xfrm>
            <a:off x="8293753" y="3146737"/>
            <a:ext cx="11229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665324" y="3723946"/>
            <a:ext cx="2566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d</a:t>
            </a:r>
            <a:endParaRPr lang="en-GB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660105" y="4078542"/>
                <a:ext cx="3240505" cy="389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(52.5x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/>
                        <a:ea typeface="Cambria Math"/>
                      </a:rPr>
                      <m:t>√</m:t>
                    </m:r>
                  </m:oMath>
                </a14:m>
                <a:r>
                  <a:rPr lang="en-GB" dirty="0" smtClean="0"/>
                  <a:t>8)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/>
                        <a:ea typeface="Cambria Math"/>
                      </a:rPr>
                      <m:t>÷</m:t>
                    </m:r>
                  </m:oMath>
                </a14:m>
                <a:r>
                  <a:rPr lang="en-GB" dirty="0" smtClean="0"/>
                  <a:t>8.2 = </a:t>
                </a:r>
                <a:r>
                  <a:rPr lang="en-GB" b="1" dirty="0" smtClean="0"/>
                  <a:t>18.11(2d.p)</a:t>
                </a:r>
                <a:endParaRPr lang="en-GB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0105" y="4078542"/>
                <a:ext cx="3240505" cy="389979"/>
              </a:xfrm>
              <a:prstGeom prst="rect">
                <a:avLst/>
              </a:prstGeom>
              <a:blipFill rotWithShape="1">
                <a:blip r:embed="rId4"/>
                <a:stretch>
                  <a:fillRect l="-1695" t="-1563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7728284" y="4567898"/>
            <a:ext cx="1540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Df</a:t>
            </a:r>
            <a:r>
              <a:rPr lang="en-GB" dirty="0" smtClean="0"/>
              <a:t>  = 8-1 =</a:t>
            </a:r>
            <a:r>
              <a:rPr lang="en-GB" b="1" dirty="0" smtClean="0"/>
              <a:t>7</a:t>
            </a:r>
            <a:endParaRPr lang="en-GB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9280357" y="4567898"/>
            <a:ext cx="25876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Refer to the table of critical values as before although often at the 1% probability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7896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" grpId="0"/>
      <p:bldP spid="15" grpId="0"/>
      <p:bldP spid="16" grpId="0"/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Spearman’s Rank Correlation Coefficient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Two measurements can be plotted on a graph to produce a </a:t>
            </a:r>
            <a:r>
              <a:rPr lang="en-GB" dirty="0" err="1" smtClean="0"/>
              <a:t>scattergram</a:t>
            </a:r>
            <a:r>
              <a:rPr lang="en-GB" dirty="0" smtClean="0"/>
              <a:t>. </a:t>
            </a:r>
          </a:p>
          <a:p>
            <a:r>
              <a:rPr lang="en-GB" dirty="0" smtClean="0"/>
              <a:t>This can show if these two variables are linked in some way.</a:t>
            </a:r>
          </a:p>
          <a:p>
            <a:endParaRPr lang="en-GB" dirty="0" smtClean="0"/>
          </a:p>
          <a:p>
            <a:pPr lvl="1"/>
            <a:r>
              <a:rPr lang="en-GB" sz="2800" dirty="0" err="1" smtClean="0"/>
              <a:t>E.g</a:t>
            </a:r>
            <a:r>
              <a:rPr lang="en-GB" sz="2800" dirty="0"/>
              <a:t> </a:t>
            </a:r>
            <a:r>
              <a:rPr lang="en-GB" sz="2800" dirty="0" smtClean="0"/>
              <a:t>as one variable increases the other variable increases = positive correlation</a:t>
            </a:r>
          </a:p>
          <a:p>
            <a:pPr lvl="1"/>
            <a:endParaRPr lang="en-GB" sz="2800" dirty="0" smtClean="0"/>
          </a:p>
          <a:p>
            <a:pPr lvl="1"/>
            <a:r>
              <a:rPr lang="en-GB" sz="2800" dirty="0" smtClean="0"/>
              <a:t>As one variable increases the other variable decreases= negative correlation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758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cribbd.com/data/1051352299362.8298_f31b443df46c2ecd57f91c61bfffecf9_403x44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857" y="194457"/>
            <a:ext cx="5810072" cy="6415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740203" y="1056067"/>
            <a:ext cx="32969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calculation of the correlation coefficient will establish if the correlations are significant.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146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Spearman’s Rank </a:t>
            </a:r>
            <a:r>
              <a:rPr lang="en-GB" dirty="0"/>
              <a:t>C</a:t>
            </a:r>
            <a:r>
              <a:rPr lang="en-GB" dirty="0" smtClean="0"/>
              <a:t>orrelation </a:t>
            </a:r>
            <a:r>
              <a:rPr lang="en-GB" dirty="0"/>
              <a:t>C</a:t>
            </a:r>
            <a:r>
              <a:rPr lang="en-GB" dirty="0" smtClean="0"/>
              <a:t>oefficient</a:t>
            </a:r>
            <a:endParaRPr lang="en-GB" dirty="0"/>
          </a:p>
        </p:txBody>
      </p:sp>
      <p:pic>
        <p:nvPicPr>
          <p:cNvPr id="4098" name="Picture 2" descr="https://sp.yimg.com/xj/th?id=OIP.M5977cb50fef4e218c2116257cc7b683eH0&amp;pid=15.1&amp;P=0&amp;w=315&amp;h=16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5204" y="2229980"/>
            <a:ext cx="3000375" cy="153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09858" y="2141922"/>
            <a:ext cx="2189409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/>
              <a:t>Spearman’s Rank coefficient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701566" y="1690688"/>
            <a:ext cx="3335628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/>
              <a:t>d is the difference between the 2 rankings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451537" y="4559121"/>
            <a:ext cx="3784041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/>
              <a:t>n= the number of sets of measurements</a:t>
            </a:r>
            <a:endParaRPr lang="en-GB" sz="2400" dirty="0"/>
          </a:p>
        </p:txBody>
      </p:sp>
      <p:cxnSp>
        <p:nvCxnSpPr>
          <p:cNvPr id="7" name="Straight Connector 6"/>
          <p:cNvCxnSpPr>
            <a:endCxn id="4098" idx="1"/>
          </p:cNvCxnSpPr>
          <p:nvPr/>
        </p:nvCxnSpPr>
        <p:spPr>
          <a:xfrm>
            <a:off x="3799267" y="2703095"/>
            <a:ext cx="435937" cy="2936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6785811" y="2521685"/>
            <a:ext cx="1660357" cy="2535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3799267" y="3513221"/>
            <a:ext cx="1743280" cy="10459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60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the vale of r mean?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 will be from 1 to -1</a:t>
            </a:r>
          </a:p>
          <a:p>
            <a:r>
              <a:rPr lang="en-GB" dirty="0" smtClean="0"/>
              <a:t>A coefficient of 0 means there is no correlation</a:t>
            </a:r>
          </a:p>
          <a:p>
            <a:r>
              <a:rPr lang="en-GB" dirty="0" smtClean="0"/>
              <a:t>A value of 1 means there is a perfect positive correlation</a:t>
            </a:r>
          </a:p>
          <a:p>
            <a:r>
              <a:rPr lang="en-GB" dirty="0" smtClean="0"/>
              <a:t>A value of -1 is a perfect negative correlation</a:t>
            </a:r>
          </a:p>
          <a:p>
            <a:endParaRPr lang="en-GB" dirty="0"/>
          </a:p>
          <a:p>
            <a:r>
              <a:rPr lang="en-GB" dirty="0" smtClean="0"/>
              <a:t>The value of r should be compared to a table of critical values to establish if the correlation is significant or  not. The sign + or – is not important for this stage.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704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671</Words>
  <Application>Microsoft Office PowerPoint</Application>
  <PresentationFormat>Custom</PresentationFormat>
  <Paragraphs>162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Statistics </vt:lpstr>
      <vt:lpstr>Student’s t Test</vt:lpstr>
      <vt:lpstr>Unpaired Student’s t </vt:lpstr>
      <vt:lpstr>Paired Student’s t </vt:lpstr>
      <vt:lpstr>Heart Rate </vt:lpstr>
      <vt:lpstr>Spearman’s Rank Correlation Coefficient</vt:lpstr>
      <vt:lpstr>PowerPoint Presentation</vt:lpstr>
      <vt:lpstr>Spearman’s Rank Correlation Coefficient</vt:lpstr>
      <vt:lpstr>What does the vale of r mean? </vt:lpstr>
      <vt:lpstr>Investigating the correlation between age and reaction times </vt:lpstr>
      <vt:lpstr>Investigating the correlation between age and reaction times </vt:lpstr>
      <vt:lpstr>Investigating the correlation between age and reaction times </vt:lpstr>
      <vt:lpstr>Spearman’s Rank Tables of Critical values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Statistics</dc:title>
  <dc:creator>Shirley Madzarevic</dc:creator>
  <cp:lastModifiedBy>setup-Software Setup Account</cp:lastModifiedBy>
  <cp:revision>28</cp:revision>
  <dcterms:created xsi:type="dcterms:W3CDTF">2016-05-05T19:26:11Z</dcterms:created>
  <dcterms:modified xsi:type="dcterms:W3CDTF">2016-05-06T09:22:30Z</dcterms:modified>
</cp:coreProperties>
</file>