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97" r:id="rId3"/>
    <p:sldId id="258" r:id="rId4"/>
    <p:sldId id="298" r:id="rId5"/>
    <p:sldId id="300" r:id="rId6"/>
    <p:sldId id="301" r:id="rId7"/>
    <p:sldId id="327" r:id="rId8"/>
    <p:sldId id="302" r:id="rId9"/>
    <p:sldId id="329" r:id="rId10"/>
    <p:sldId id="331" r:id="rId11"/>
    <p:sldId id="304" r:id="rId12"/>
    <p:sldId id="328" r:id="rId13"/>
    <p:sldId id="322" r:id="rId14"/>
    <p:sldId id="323" r:id="rId15"/>
    <p:sldId id="324" r:id="rId16"/>
    <p:sldId id="325" r:id="rId17"/>
    <p:sldId id="326" r:id="rId18"/>
  </p:sldIdLst>
  <p:sldSz cx="9144000" cy="6858000" type="screen4x3"/>
  <p:notesSz cx="7023100" cy="9382125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  <a:srgbClr val="660033"/>
    <a:srgbClr val="6666FF"/>
    <a:srgbClr val="6600CC"/>
    <a:srgbClr val="009900"/>
    <a:srgbClr val="FF3399"/>
    <a:srgbClr val="99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7904" autoAdjust="0"/>
    <p:restoredTop sz="83725" autoAdjust="0"/>
  </p:normalViewPr>
  <p:slideViewPr>
    <p:cSldViewPr>
      <p:cViewPr varScale="1">
        <p:scale>
          <a:sx n="62" d="100"/>
          <a:sy n="62" d="100"/>
        </p:scale>
        <p:origin x="-120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238" cy="46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735" tIns="46868" rIns="93735" bIns="46868" numCol="1" anchor="t" anchorCtr="0" compatLnSpc="1">
            <a:prstTxWarp prst="textNoShape">
              <a:avLst/>
            </a:prstTxWarp>
          </a:bodyPr>
          <a:lstStyle>
            <a:lvl1pPr defTabSz="936625">
              <a:defRPr sz="1200" b="0"/>
            </a:lvl1pPr>
          </a:lstStyle>
          <a:p>
            <a:endParaRPr lang="en-GB" alt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9863" y="0"/>
            <a:ext cx="3043237" cy="46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735" tIns="46868" rIns="93735" bIns="46868" numCol="1" anchor="t" anchorCtr="0" compatLnSpc="1">
            <a:prstTxWarp prst="textNoShape">
              <a:avLst/>
            </a:prstTxWarp>
          </a:bodyPr>
          <a:lstStyle>
            <a:lvl1pPr algn="r" defTabSz="936625">
              <a:defRPr sz="1200" b="0"/>
            </a:lvl1pPr>
          </a:lstStyle>
          <a:p>
            <a:endParaRPr lang="en-GB" alt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12225"/>
            <a:ext cx="30432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735" tIns="46868" rIns="93735" bIns="46868" numCol="1" anchor="b" anchorCtr="0" compatLnSpc="1">
            <a:prstTxWarp prst="textNoShape">
              <a:avLst/>
            </a:prstTxWarp>
          </a:bodyPr>
          <a:lstStyle>
            <a:lvl1pPr defTabSz="936625">
              <a:defRPr sz="1200" b="0"/>
            </a:lvl1pPr>
          </a:lstStyle>
          <a:p>
            <a:endParaRPr lang="en-GB" alt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9863" y="8912225"/>
            <a:ext cx="30432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735" tIns="46868" rIns="93735" bIns="46868" numCol="1" anchor="b" anchorCtr="0" compatLnSpc="1">
            <a:prstTxWarp prst="textNoShape">
              <a:avLst/>
            </a:prstTxWarp>
          </a:bodyPr>
          <a:lstStyle>
            <a:lvl1pPr algn="r" defTabSz="936625">
              <a:defRPr sz="1200" b="0"/>
            </a:lvl1pPr>
          </a:lstStyle>
          <a:p>
            <a:fld id="{A6DCE3C4-F73B-4759-8709-1C35C427B27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086786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238" cy="46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735" tIns="46868" rIns="93735" bIns="46868" numCol="1" anchor="t" anchorCtr="0" compatLnSpc="1">
            <a:prstTxWarp prst="textNoShape">
              <a:avLst/>
            </a:prstTxWarp>
          </a:bodyPr>
          <a:lstStyle>
            <a:lvl1pPr defTabSz="936625">
              <a:defRPr sz="1200" b="0"/>
            </a:lvl1pPr>
          </a:lstStyle>
          <a:p>
            <a:endParaRPr lang="en-GB" alt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9863" y="0"/>
            <a:ext cx="3043237" cy="46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735" tIns="46868" rIns="93735" bIns="46868" numCol="1" anchor="t" anchorCtr="0" compatLnSpc="1">
            <a:prstTxWarp prst="textNoShape">
              <a:avLst/>
            </a:prstTxWarp>
          </a:bodyPr>
          <a:lstStyle>
            <a:lvl1pPr algn="r" defTabSz="936625">
              <a:defRPr sz="1200" b="0"/>
            </a:lvl1pPr>
          </a:lstStyle>
          <a:p>
            <a:endParaRPr lang="en-GB" altLang="en-US"/>
          </a:p>
        </p:txBody>
      </p:sp>
      <p:sp>
        <p:nvSpPr>
          <p:cNvPr id="10244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65225" y="703263"/>
            <a:ext cx="4692650" cy="35179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625" y="4456113"/>
            <a:ext cx="5149850" cy="422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735" tIns="46868" rIns="93735" bIns="4686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12225"/>
            <a:ext cx="30432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735" tIns="46868" rIns="93735" bIns="46868" numCol="1" anchor="b" anchorCtr="0" compatLnSpc="1">
            <a:prstTxWarp prst="textNoShape">
              <a:avLst/>
            </a:prstTxWarp>
          </a:bodyPr>
          <a:lstStyle>
            <a:lvl1pPr defTabSz="936625">
              <a:defRPr sz="1200" b="0"/>
            </a:lvl1pPr>
          </a:lstStyle>
          <a:p>
            <a:endParaRPr lang="en-GB" alt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9863" y="8912225"/>
            <a:ext cx="30432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735" tIns="46868" rIns="93735" bIns="46868" numCol="1" anchor="b" anchorCtr="0" compatLnSpc="1">
            <a:prstTxWarp prst="textNoShape">
              <a:avLst/>
            </a:prstTxWarp>
          </a:bodyPr>
          <a:lstStyle>
            <a:lvl1pPr algn="r" defTabSz="936625">
              <a:defRPr sz="1200" b="0"/>
            </a:lvl1pPr>
          </a:lstStyle>
          <a:p>
            <a:fld id="{328C071B-A97E-4292-8834-C040EC20513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51344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CD5D1B0-EE7F-4E99-91B6-06000C90E701}" type="slidenum">
              <a:rPr lang="en-GB" altLang="en-US"/>
              <a:pPr/>
              <a:t>1</a:t>
            </a:fld>
            <a:endParaRPr lang="en-GB" altLang="en-US"/>
          </a:p>
        </p:txBody>
      </p:sp>
      <p:sp>
        <p:nvSpPr>
          <p:cNvPr id="10137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66813" y="703263"/>
            <a:ext cx="4689475" cy="3517900"/>
          </a:xfrm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Note: this is for paired data. If the data isn’t paired, use unpaired t-test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197128B-FAD8-4024-9090-87180291DBB0}" type="slidenum">
              <a:rPr lang="en-GB" altLang="en-US"/>
              <a:pPr/>
              <a:t>11</a:t>
            </a:fld>
            <a:endParaRPr lang="en-GB" altLang="en-US"/>
          </a:p>
        </p:txBody>
      </p:sp>
      <p:sp>
        <p:nvSpPr>
          <p:cNvPr id="10649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66813" y="703263"/>
            <a:ext cx="4689475" cy="3517900"/>
          </a:xfrm>
          <a:ln/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Some tables just quote 1-tail significance levels (or just 2 tail). Double 1-tail levels to get 2-tail levels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E7048E-1B52-4078-9FC4-E813CCD138D6}" type="slidenum">
              <a:rPr lang="en-GB" altLang="en-US"/>
              <a:pPr/>
              <a:t>12</a:t>
            </a:fld>
            <a:endParaRPr lang="en-GB" altLang="en-US"/>
          </a:p>
        </p:txBody>
      </p:sp>
      <p:sp>
        <p:nvSpPr>
          <p:cNvPr id="146434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66813" y="703263"/>
            <a:ext cx="4689475" cy="3517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6435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36625" y="4456113"/>
            <a:ext cx="5149850" cy="4222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GB" altLang="en-US"/>
              <a:t>If you are doing a 1-tailed test and the t-value ends up negative, when you expected it to be positive – then you can’t reject H0 (and should probably go back and check your data &amp; assumptions)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E28F43-A916-4A26-89AF-D8CC1415DAEC}" type="slidenum">
              <a:rPr lang="en-GB" altLang="en-US"/>
              <a:pPr/>
              <a:t>13</a:t>
            </a:fld>
            <a:endParaRPr lang="en-GB" altLang="en-US"/>
          </a:p>
        </p:txBody>
      </p:sp>
      <p:sp>
        <p:nvSpPr>
          <p:cNvPr id="135170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66813" y="703263"/>
            <a:ext cx="4689475" cy="3517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5171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36625" y="4456113"/>
            <a:ext cx="5149850" cy="4222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3735" tIns="46868" rIns="93735" bIns="46868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AA070C-AA70-4CF1-A078-7B1C9380D1E5}" type="slidenum">
              <a:rPr lang="en-GB" altLang="en-US"/>
              <a:pPr/>
              <a:t>15</a:t>
            </a:fld>
            <a:endParaRPr lang="en-GB" altLang="en-US"/>
          </a:p>
        </p:txBody>
      </p:sp>
      <p:sp>
        <p:nvSpPr>
          <p:cNvPr id="138242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66813" y="703263"/>
            <a:ext cx="4689475" cy="3517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8243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36625" y="4456113"/>
            <a:ext cx="5149850" cy="4222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3735" tIns="46868" rIns="93735" bIns="46868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3D49692-9280-4C88-A792-D7D22369EE17}" type="slidenum">
              <a:rPr lang="en-GB" altLang="en-US"/>
              <a:pPr/>
              <a:t>16</a:t>
            </a:fld>
            <a:endParaRPr lang="en-GB" altLang="en-US"/>
          </a:p>
        </p:txBody>
      </p:sp>
      <p:sp>
        <p:nvSpPr>
          <p:cNvPr id="140290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66813" y="703263"/>
            <a:ext cx="4689475" cy="3517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0291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36625" y="4456113"/>
            <a:ext cx="5149850" cy="4222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3735" tIns="46868" rIns="93735" bIns="46868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455F5A-D323-4E13-ABCD-2049D7DBEDEB}" type="slidenum">
              <a:rPr lang="en-GB" altLang="en-US"/>
              <a:pPr/>
              <a:t>17</a:t>
            </a:fld>
            <a:endParaRPr lang="en-GB" altLang="en-US"/>
          </a:p>
        </p:txBody>
      </p:sp>
      <p:sp>
        <p:nvSpPr>
          <p:cNvPr id="142338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66813" y="703263"/>
            <a:ext cx="4689475" cy="3517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2339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36625" y="4456113"/>
            <a:ext cx="5149850" cy="4222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3735" tIns="46868" rIns="93735" bIns="46868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A1A1F0-985A-4735-99D1-1CE3F81E6848}" type="slidenum">
              <a:rPr lang="en-GB" altLang="en-US"/>
              <a:pPr/>
              <a:t>2</a:t>
            </a:fld>
            <a:endParaRPr lang="en-GB" altLang="en-US"/>
          </a:p>
        </p:txBody>
      </p:sp>
      <p:sp>
        <p:nvSpPr>
          <p:cNvPr id="102402" name="Rectangle 3074"/>
          <p:cNvSpPr>
            <a:spLocks noChangeArrowheads="1" noTextEdit="1"/>
          </p:cNvSpPr>
          <p:nvPr>
            <p:ph type="sldImg"/>
          </p:nvPr>
        </p:nvSpPr>
        <p:spPr>
          <a:xfrm>
            <a:off x="1166813" y="703263"/>
            <a:ext cx="4689475" cy="3517900"/>
          </a:xfrm>
          <a:ln/>
        </p:spPr>
      </p:sp>
      <p:sp>
        <p:nvSpPr>
          <p:cNvPr id="102403" name="Rectangle 307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The pairing must be “natural” – you cannot just pair data up arbitrarily. </a:t>
            </a:r>
          </a:p>
          <a:p>
            <a:endParaRPr lang="en-GB" altLang="en-US"/>
          </a:p>
          <a:p>
            <a:r>
              <a:rPr lang="en-GB" altLang="en-US"/>
              <a:t> 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5A0F0E-589F-432D-800C-E157BBC1F1C2}" type="slidenum">
              <a:rPr lang="en-GB" altLang="en-US"/>
              <a:pPr/>
              <a:t>3</a:t>
            </a:fld>
            <a:endParaRPr lang="en-GB" altLang="en-US"/>
          </a:p>
        </p:txBody>
      </p:sp>
      <p:sp>
        <p:nvSpPr>
          <p:cNvPr id="128002" name="Rectangle 1026"/>
          <p:cNvSpPr>
            <a:spLocks noChangeArrowheads="1" noTextEdit="1"/>
          </p:cNvSpPr>
          <p:nvPr>
            <p:ph type="sldImg"/>
          </p:nvPr>
        </p:nvSpPr>
        <p:spPr>
          <a:xfrm>
            <a:off x="1166813" y="703263"/>
            <a:ext cx="4689475" cy="3517900"/>
          </a:xfrm>
          <a:ln/>
        </p:spPr>
      </p:sp>
      <p:sp>
        <p:nvSpPr>
          <p:cNvPr id="12800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If in doubt whether it’s normal, it’s better to use Wilcoxon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066F53-8889-4F0E-A8C7-2E70479D88E6}" type="slidenum">
              <a:rPr lang="en-GB" altLang="en-US"/>
              <a:pPr/>
              <a:t>4</a:t>
            </a:fld>
            <a:endParaRPr lang="en-GB" altLang="en-US"/>
          </a:p>
        </p:txBody>
      </p:sp>
      <p:sp>
        <p:nvSpPr>
          <p:cNvPr id="10342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66813" y="703263"/>
            <a:ext cx="4689475" cy="3517900"/>
          </a:xfrm>
          <a:ln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C6BF3CC-5DAB-4720-98E0-DBC5858AA139}" type="slidenum">
              <a:rPr lang="en-GB" altLang="en-US"/>
              <a:pPr/>
              <a:t>5</a:t>
            </a:fld>
            <a:endParaRPr lang="en-GB" altLang="en-US"/>
          </a:p>
        </p:txBody>
      </p:sp>
      <p:sp>
        <p:nvSpPr>
          <p:cNvPr id="10445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66813" y="703263"/>
            <a:ext cx="4689475" cy="3517900"/>
          </a:xfrm>
          <a:ln/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The underlined terms are hyperlinks to the appropriate slide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F589F5-884A-446F-9416-68A2AFEE6A32}" type="slidenum">
              <a:rPr lang="en-GB" altLang="en-US"/>
              <a:pPr/>
              <a:t>6</a:t>
            </a:fld>
            <a:endParaRPr lang="en-GB" altLang="en-US"/>
          </a:p>
        </p:txBody>
      </p:sp>
      <p:sp>
        <p:nvSpPr>
          <p:cNvPr id="10547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66813" y="703263"/>
            <a:ext cx="4689475" cy="3517900"/>
          </a:xfrm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The form of the alternative hypothesis should be chosen before getting the data – to ensure there really is a good reason for 1-tailed version, if chosen. 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0F773C5-06A0-40FB-8EAB-CCC00BD8E219}" type="slidenum">
              <a:rPr lang="en-GB" altLang="en-US"/>
              <a:pPr/>
              <a:t>7</a:t>
            </a:fld>
            <a:endParaRPr lang="en-GB" altLang="en-US"/>
          </a:p>
        </p:txBody>
      </p:sp>
      <p:sp>
        <p:nvSpPr>
          <p:cNvPr id="14438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66813" y="703263"/>
            <a:ext cx="4689475" cy="3517900"/>
          </a:xfrm>
          <a:ln/>
        </p:spPr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This should minimise the number of negative signs – which should reduce errors. 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E724876-4F45-477D-B3A9-0D25A7662A07}" type="slidenum">
              <a:rPr lang="en-GB" altLang="en-US"/>
              <a:pPr/>
              <a:t>8</a:t>
            </a:fld>
            <a:endParaRPr lang="en-GB" altLang="en-US"/>
          </a:p>
        </p:txBody>
      </p:sp>
      <p:sp>
        <p:nvSpPr>
          <p:cNvPr id="12697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66813" y="703263"/>
            <a:ext cx="4689475" cy="3517900"/>
          </a:xfrm>
          <a:ln/>
        </p:spPr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See spreadsheet presentation for more details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9C9871-344D-40A2-931C-BB567D95651E}" type="slidenum">
              <a:rPr lang="en-GB" altLang="en-US"/>
              <a:pPr/>
              <a:t>9</a:t>
            </a:fld>
            <a:endParaRPr lang="en-GB" altLang="en-US"/>
          </a:p>
        </p:txBody>
      </p:sp>
      <p:sp>
        <p:nvSpPr>
          <p:cNvPr id="150530" name="Rectangle 1026"/>
          <p:cNvSpPr>
            <a:spLocks noChangeArrowheads="1" noTextEdit="1"/>
          </p:cNvSpPr>
          <p:nvPr>
            <p:ph type="sldImg"/>
          </p:nvPr>
        </p:nvSpPr>
        <p:spPr>
          <a:xfrm>
            <a:off x="1166813" y="703263"/>
            <a:ext cx="4689475" cy="3517900"/>
          </a:xfrm>
          <a:ln/>
        </p:spPr>
      </p:sp>
      <p:sp>
        <p:nvSpPr>
          <p:cNvPr id="15053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There are other variants of this formula, but they come to the same thing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A4E9B5-1D4B-4743-8D53-423B8B73A42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44383763"/>
      </p:ext>
    </p:extLst>
  </p:cSld>
  <p:clrMapOvr>
    <a:masterClrMapping/>
  </p:clrMapOvr>
  <p:transition>
    <p:pull dir="r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E58C43-F666-4487-9F19-5E20063AAB5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38305180"/>
      </p:ext>
    </p:extLst>
  </p:cSld>
  <p:clrMapOvr>
    <a:masterClrMapping/>
  </p:clrMapOvr>
  <p:transition>
    <p:pull dir="r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9407DD-2C36-42D1-8FC6-66BFDE7C8D1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42871870"/>
      </p:ext>
    </p:extLst>
  </p:cSld>
  <p:clrMapOvr>
    <a:masterClrMapping/>
  </p:clrMapOvr>
  <p:transition>
    <p:pull dir="r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F96307-43D5-4501-A4C6-718FAD36076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5967478"/>
      </p:ext>
    </p:extLst>
  </p:cSld>
  <p:clrMapOvr>
    <a:masterClrMapping/>
  </p:clrMapOvr>
  <p:transition>
    <p:pull dir="r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F13E54-FDA4-485E-B24C-33CF6E166C6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13363184"/>
      </p:ext>
    </p:extLst>
  </p:cSld>
  <p:clrMapOvr>
    <a:masterClrMapping/>
  </p:clrMapOvr>
  <p:transition>
    <p:pull dir="r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9322DE-8233-4C23-BEDB-9D9E8B2F84C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80483"/>
      </p:ext>
    </p:extLst>
  </p:cSld>
  <p:clrMapOvr>
    <a:masterClrMapping/>
  </p:clrMapOvr>
  <p:transition>
    <p:pull dir="r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DE0303-D6A4-4B53-8386-4144E3D1128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88818342"/>
      </p:ext>
    </p:extLst>
  </p:cSld>
  <p:clrMapOvr>
    <a:masterClrMapping/>
  </p:clrMapOvr>
  <p:transition>
    <p:pull dir="r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C83851-012A-4BB0-B0CB-E5517144376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51076237"/>
      </p:ext>
    </p:extLst>
  </p:cSld>
  <p:clrMapOvr>
    <a:masterClrMapping/>
  </p:clrMapOvr>
  <p:transition>
    <p:pull dir="r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DA441B-1008-488C-BC9B-4D64AF24189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15314353"/>
      </p:ext>
    </p:extLst>
  </p:cSld>
  <p:clrMapOvr>
    <a:masterClrMapping/>
  </p:clrMapOvr>
  <p:transition>
    <p:pull dir="r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ED6A60-5E2E-4C2C-AC6E-4AAB037025A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80709337"/>
      </p:ext>
    </p:extLst>
  </p:cSld>
  <p:clrMapOvr>
    <a:masterClrMapping/>
  </p:clrMapOvr>
  <p:transition>
    <p:pull dir="r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54151B-A3C1-4DCE-AA11-E7F174F5E5A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37404426"/>
      </p:ext>
    </p:extLst>
  </p:cSld>
  <p:clrMapOvr>
    <a:masterClrMapping/>
  </p:clrMapOvr>
  <p:transition>
    <p:pull dir="r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+mn-lt"/>
              </a:defRPr>
            </a:lvl1pPr>
          </a:lstStyle>
          <a:p>
            <a:endParaRPr lang="en-GB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+mn-lt"/>
              </a:defRPr>
            </a:lvl1pPr>
          </a:lstStyle>
          <a:p>
            <a:endParaRPr lang="en-GB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+mn-lt"/>
              </a:defRPr>
            </a:lvl1pPr>
          </a:lstStyle>
          <a:p>
            <a:fld id="{293182F4-2241-4204-8FC9-F97D187EFC34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pull dir="ru"/>
  </p:transition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rgbClr val="6600CC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rgbClr val="6600CC"/>
          </a:solidFill>
          <a:latin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rgbClr val="6600CC"/>
          </a:solidFill>
          <a:latin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rgbClr val="6600CC"/>
          </a:solidFill>
          <a:latin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rgbClr val="6600CC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6600CC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6600CC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6600CC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6600CC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Wingdings" pitchFamily="2" charset="2"/>
        <a:buChar char="Ø"/>
        <a:defRPr sz="2400">
          <a:solidFill>
            <a:srgbClr val="6666FF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¬"/>
        <a:defRPr sz="2000">
          <a:solidFill>
            <a:srgbClr val="CC0099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wmf"/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hyperlink" Target="../presentation%20chooser.ppt#-1,2,CHOOSE A PRESENTATION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hyperlink" Target="../presentation%20chooser.ppt#-1,2,CHOOSE A PRESENTATION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../presentation%20chooser.ppt#-1,2,CHOOSE A PRESENTATION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slide" Target="slide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../presentation%20chooser.ppt#-1,2,CHOOSE A PRESENTATION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slide" Target="slide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../presentation%20chooser.ppt#-1,2,CHOOSE A PRESENTATION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slide" Target="slide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hyperlink" Target="../presentation%20chooser.ppt#-1,2,CHOOSE A PRESENTATION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../presentation%20chooser.ppt#-1,2,CHOOSE A PRESENTATION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5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3" Type="http://schemas.openxmlformats.org/officeDocument/2006/relationships/notesSlide" Target="../notesSlides/notesSlide14.xml"/><Relationship Id="rId7" Type="http://schemas.openxmlformats.org/officeDocument/2006/relationships/image" Target="../media/image1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1.bin"/><Relationship Id="rId5" Type="http://schemas.openxmlformats.org/officeDocument/2006/relationships/slide" Target="slide5.xml"/><Relationship Id="rId4" Type="http://schemas.openxmlformats.org/officeDocument/2006/relationships/hyperlink" Target="../presentation%20chooser.ppt#-1,2,CHOOSE A PRESENTATION" TargetMode="External"/><Relationship Id="rId9" Type="http://schemas.openxmlformats.org/officeDocument/2006/relationships/image" Target="../media/image11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7" Type="http://schemas.openxmlformats.org/officeDocument/2006/relationships/image" Target="../media/image1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3.bin"/><Relationship Id="rId5" Type="http://schemas.openxmlformats.org/officeDocument/2006/relationships/slide" Target="slide5.xml"/><Relationship Id="rId4" Type="http://schemas.openxmlformats.org/officeDocument/2006/relationships/hyperlink" Target="../presentation%20chooser.ppt#-1,2,CHOOSE A PRESENTATION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../presentation%20chooser.ppt#-1,2,CHOOSE A PRESENTATION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3.bin"/><Relationship Id="rId4" Type="http://schemas.openxmlformats.org/officeDocument/2006/relationships/hyperlink" Target="../presentation%20chooser.ppt#-1,2,CHOOSE A PRESENTATION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4.wmf"/><Relationship Id="rId10" Type="http://schemas.openxmlformats.org/officeDocument/2006/relationships/hyperlink" Target="../presentation%20chooser.ppt#-1,2,CHOOSE A PRESENTATION" TargetMode="External"/><Relationship Id="rId4" Type="http://schemas.openxmlformats.org/officeDocument/2006/relationships/oleObject" Target="../embeddings/oleObject4.bin"/><Relationship Id="rId9" Type="http://schemas.openxmlformats.org/officeDocument/2006/relationships/oleObject" Target="../embeddings/oleObject7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" Target="slide11.xml"/><Relationship Id="rId3" Type="http://schemas.openxmlformats.org/officeDocument/2006/relationships/slide" Target="slide6.xml"/><Relationship Id="rId7" Type="http://schemas.openxmlformats.org/officeDocument/2006/relationships/slide" Target="slide10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slide" Target="slide9.xml"/><Relationship Id="rId11" Type="http://schemas.openxmlformats.org/officeDocument/2006/relationships/slide" Target="slide13.xml"/><Relationship Id="rId5" Type="http://schemas.openxmlformats.org/officeDocument/2006/relationships/slide" Target="slide8.xml"/><Relationship Id="rId10" Type="http://schemas.openxmlformats.org/officeDocument/2006/relationships/hyperlink" Target="../presentation%20chooser.ppt#-1,2,CHOOSE A PRESENTATION" TargetMode="External"/><Relationship Id="rId4" Type="http://schemas.openxmlformats.org/officeDocument/2006/relationships/slide" Target="slide7.xml"/><Relationship Id="rId9" Type="http://schemas.openxmlformats.org/officeDocument/2006/relationships/slide" Target="slide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../presentation%20chooser.ppt#-1,2,CHOOSE A PRESENTATION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slide" Target="slid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../presentation%20chooser.ppt#-1,2,CHOOSE A PRESENTATION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slide" Target="slid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8.bin"/><Relationship Id="rId5" Type="http://schemas.openxmlformats.org/officeDocument/2006/relationships/slide" Target="slide5.xml"/><Relationship Id="rId4" Type="http://schemas.openxmlformats.org/officeDocument/2006/relationships/hyperlink" Target="../presentation%20chooser.ppt#-1,2,CHOOSE A PRESENTATION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../presentation%20chooser.ppt#-1,2,CHOOSE A PRESENTATION" TargetMode="External"/><Relationship Id="rId3" Type="http://schemas.openxmlformats.org/officeDocument/2006/relationships/notesSlide" Target="../notesSlides/notesSlide9.xml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7.wmf"/><Relationship Id="rId4" Type="http://schemas.openxmlformats.org/officeDocument/2006/relationships/oleObject" Target="../embeddings/oleObject9.bin"/><Relationship Id="rId9" Type="http://schemas.openxmlformats.org/officeDocument/2006/relationships/slide" Target="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2286000"/>
            <a:ext cx="8534400" cy="1143000"/>
          </a:xfrm>
        </p:spPr>
        <p:txBody>
          <a:bodyPr/>
          <a:lstStyle/>
          <a:p>
            <a:r>
              <a:rPr lang="en-GB" altLang="en-US" sz="6600" b="1"/>
              <a:t>t-test - paired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553200" cy="1295400"/>
          </a:xfrm>
        </p:spPr>
        <p:txBody>
          <a:bodyPr/>
          <a:lstStyle/>
          <a:p>
            <a:r>
              <a:rPr lang="en-GB" altLang="en-US" sz="4000" i="1"/>
              <a:t>Testing for a difference</a:t>
            </a:r>
          </a:p>
        </p:txBody>
      </p:sp>
      <p:sp>
        <p:nvSpPr>
          <p:cNvPr id="2060" name="AutoShape 12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077200" y="6261100"/>
            <a:ext cx="360363" cy="360363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061" name="AutoShape 13">
            <a:hlinkClick r:id="rId4" action="ppaction://hlinkpres?slideindex=2&amp;slidetitle=CHOOSE A PRESENTATION" highlightClick="1"/>
          </p:cNvPr>
          <p:cNvSpPr>
            <a:spLocks noChangeArrowheads="1"/>
          </p:cNvSpPr>
          <p:nvPr/>
        </p:nvSpPr>
        <p:spPr bwMode="auto">
          <a:xfrm>
            <a:off x="4287838" y="6302375"/>
            <a:ext cx="360362" cy="360363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graphicFrame>
        <p:nvGraphicFramePr>
          <p:cNvPr id="2066" name="Object 18"/>
          <p:cNvGraphicFramePr>
            <a:graphicFrameLocks noChangeAspect="1"/>
          </p:cNvGraphicFramePr>
          <p:nvPr/>
        </p:nvGraphicFramePr>
        <p:xfrm>
          <a:off x="0" y="0"/>
          <a:ext cx="2066925" cy="1938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2" name="Chart" r:id="rId5" imgW="3372055" imgH="3162494" progId="Excel.Chart.8">
                  <p:embed/>
                </p:oleObj>
              </mc:Choice>
              <mc:Fallback>
                <p:oleObj name="Chart" r:id="rId5" imgW="3372055" imgH="3162494" progId="Excel.Chart.8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066925" cy="1938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71" name="Object 23"/>
          <p:cNvGraphicFramePr>
            <a:graphicFrameLocks noChangeAspect="1"/>
          </p:cNvGraphicFramePr>
          <p:nvPr/>
        </p:nvGraphicFramePr>
        <p:xfrm>
          <a:off x="5638800" y="381000"/>
          <a:ext cx="2247900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3" name="Equation" r:id="rId7" imgW="749160" imgH="431640" progId="Equation.DSMT4">
                  <p:embed/>
                </p:oleObj>
              </mc:Choice>
              <mc:Fallback>
                <p:oleObj name="Equation" r:id="rId7" imgW="749160" imgH="431640" progId="Equation.DSMT4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381000"/>
                        <a:ext cx="2247900" cy="129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pull dir="r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Degrees of freedom</a:t>
            </a:r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153400" cy="4495800"/>
          </a:xfrm>
        </p:spPr>
        <p:txBody>
          <a:bodyPr/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en-GB" altLang="en-US"/>
              <a:t>The formula here for degrees of freedom is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n-GB" altLang="en-US"/>
              <a:t>		</a:t>
            </a:r>
            <a:r>
              <a:rPr lang="en-GB" altLang="en-US">
                <a:solidFill>
                  <a:srgbClr val="CC0099"/>
                </a:solidFill>
              </a:rPr>
              <a:t>degrees of freedom = n – 1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n-GB" altLang="en-US"/>
              <a:t>Where n is the number of values</a:t>
            </a:r>
          </a:p>
          <a:p>
            <a:pPr marL="0" indent="0">
              <a:lnSpc>
                <a:spcPct val="90000"/>
              </a:lnSpc>
              <a:buFontTx/>
              <a:buNone/>
            </a:pPr>
            <a:endParaRPr lang="en-GB" altLang="en-US"/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n-GB" altLang="en-US" sz="2800" b="1" i="1">
                <a:solidFill>
                  <a:srgbClr val="6666FF"/>
                </a:solidFill>
              </a:rPr>
              <a:t>You do not need to worry about what this means –just make sure you know the formula!</a:t>
            </a:r>
          </a:p>
          <a:p>
            <a:pPr marL="0" indent="0">
              <a:lnSpc>
                <a:spcPct val="90000"/>
              </a:lnSpc>
              <a:buFontTx/>
              <a:buNone/>
            </a:pPr>
            <a:endParaRPr lang="en-GB" altLang="en-US" sz="2400" b="1" i="1">
              <a:solidFill>
                <a:srgbClr val="6666FF"/>
              </a:solidFill>
            </a:endParaRPr>
          </a:p>
          <a:p>
            <a:pPr marL="0" indent="0" algn="just">
              <a:lnSpc>
                <a:spcPct val="90000"/>
              </a:lnSpc>
              <a:buFontTx/>
              <a:buNone/>
            </a:pPr>
            <a:r>
              <a:rPr lang="en-GB" altLang="en-US" sz="2400" i="1"/>
              <a:t>But in case you’re interested – the fewer values you have, the more likely you are to get a large t-value by chance – so the higher your value has to be to be significant.</a:t>
            </a:r>
          </a:p>
        </p:txBody>
      </p:sp>
      <p:sp>
        <p:nvSpPr>
          <p:cNvPr id="149508" name="AutoShape 4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685800" y="6286500"/>
            <a:ext cx="360363" cy="360363"/>
          </a:xfrm>
          <a:prstGeom prst="actionButtonBackPreviou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49509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077200" y="6261100"/>
            <a:ext cx="360363" cy="360363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49510" name="AutoShape 6">
            <a:hlinkClick r:id="rId2" action="ppaction://hlinkpres?slideindex=2&amp;slidetitle=CHOOSE A PRESENTATION" highlightClick="1"/>
          </p:cNvPr>
          <p:cNvSpPr>
            <a:spLocks noChangeArrowheads="1"/>
          </p:cNvSpPr>
          <p:nvPr/>
        </p:nvSpPr>
        <p:spPr bwMode="auto">
          <a:xfrm>
            <a:off x="4287838" y="6302375"/>
            <a:ext cx="360362" cy="360363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49511" name="AutoShape 7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239838" y="6281738"/>
            <a:ext cx="360362" cy="360362"/>
          </a:xfrm>
          <a:prstGeom prst="actionButtonBeginning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507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GB" altLang="en-US"/>
              <a:t>Tables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143000"/>
            <a:ext cx="77724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GB" altLang="en-US"/>
              <a:t>This is a t table</a:t>
            </a:r>
          </a:p>
        </p:txBody>
      </p:sp>
      <p:sp>
        <p:nvSpPr>
          <p:cNvPr id="98308" name="AutoShape 4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685800" y="6286500"/>
            <a:ext cx="360363" cy="360363"/>
          </a:xfrm>
          <a:prstGeom prst="actionButtonBackPreviou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8309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077200" y="6261100"/>
            <a:ext cx="360363" cy="360363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8310" name="AutoShape 6">
            <a:hlinkClick r:id="rId3" action="ppaction://hlinkpres?slideindex=2&amp;slidetitle=CHOOSE A PRESENTATION" highlightClick="1"/>
          </p:cNvPr>
          <p:cNvSpPr>
            <a:spLocks noChangeArrowheads="1"/>
          </p:cNvSpPr>
          <p:nvPr/>
        </p:nvSpPr>
        <p:spPr bwMode="auto">
          <a:xfrm>
            <a:off x="4287838" y="6302375"/>
            <a:ext cx="360362" cy="360363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8312" name="AutoShape 8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239838" y="6281738"/>
            <a:ext cx="360362" cy="360362"/>
          </a:xfrm>
          <a:prstGeom prst="actionButtonBeginning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grpSp>
        <p:nvGrpSpPr>
          <p:cNvPr id="98330" name="Group 26"/>
          <p:cNvGrpSpPr>
            <a:grpSpLocks/>
          </p:cNvGrpSpPr>
          <p:nvPr/>
        </p:nvGrpSpPr>
        <p:grpSpPr bwMode="auto">
          <a:xfrm>
            <a:off x="317500" y="2597150"/>
            <a:ext cx="2654300" cy="1876425"/>
            <a:chOff x="200" y="1746"/>
            <a:chExt cx="1672" cy="1182"/>
          </a:xfrm>
        </p:grpSpPr>
        <p:sp>
          <p:nvSpPr>
            <p:cNvPr id="98317" name="Text Box 13"/>
            <p:cNvSpPr txBox="1">
              <a:spLocks noChangeArrowheads="1"/>
            </p:cNvSpPr>
            <p:nvPr/>
          </p:nvSpPr>
          <p:spPr bwMode="auto">
            <a:xfrm>
              <a:off x="200" y="1746"/>
              <a:ext cx="1104" cy="446"/>
            </a:xfrm>
            <a:prstGeom prst="rect">
              <a:avLst/>
            </a:prstGeom>
            <a:noFill/>
            <a:ln w="25400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6000" tIns="36000" rIns="36000" bIns="360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altLang="en-US" sz="2000" b="0">
                  <a:latin typeface="Arial" pitchFamily="34" charset="0"/>
                </a:rPr>
                <a:t>Degrees of freedom</a:t>
              </a:r>
            </a:p>
          </p:txBody>
        </p:sp>
        <p:sp>
          <p:nvSpPr>
            <p:cNvPr id="98326" name="Line 22"/>
            <p:cNvSpPr>
              <a:spLocks noChangeShapeType="1"/>
            </p:cNvSpPr>
            <p:nvPr/>
          </p:nvSpPr>
          <p:spPr bwMode="auto">
            <a:xfrm flipH="1" flipV="1">
              <a:off x="1296" y="1872"/>
              <a:ext cx="576" cy="1056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98331" name="Group 27"/>
          <p:cNvGrpSpPr>
            <a:grpSpLocks/>
          </p:cNvGrpSpPr>
          <p:nvPr/>
        </p:nvGrpSpPr>
        <p:grpSpPr bwMode="auto">
          <a:xfrm>
            <a:off x="5562600" y="968375"/>
            <a:ext cx="3200400" cy="1524000"/>
            <a:chOff x="3504" y="720"/>
            <a:chExt cx="2016" cy="960"/>
          </a:xfrm>
        </p:grpSpPr>
        <p:sp>
          <p:nvSpPr>
            <p:cNvPr id="98318" name="Text Box 14"/>
            <p:cNvSpPr txBox="1">
              <a:spLocks noChangeArrowheads="1"/>
            </p:cNvSpPr>
            <p:nvPr/>
          </p:nvSpPr>
          <p:spPr bwMode="auto">
            <a:xfrm>
              <a:off x="3504" y="720"/>
              <a:ext cx="2016" cy="650"/>
            </a:xfrm>
            <a:prstGeom prst="rect">
              <a:avLst/>
            </a:prstGeom>
            <a:noFill/>
            <a:ln w="25400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GB" altLang="en-US" sz="2000" b="0">
                  <a:latin typeface="Arial" pitchFamily="34" charset="0"/>
                </a:rPr>
                <a:t>Significance levels  - note </a:t>
              </a:r>
            </a:p>
            <a:p>
              <a:pPr algn="ctr"/>
              <a:r>
                <a:rPr lang="en-GB" altLang="en-US" sz="2000" b="0">
                  <a:latin typeface="Arial" pitchFamily="34" charset="0"/>
                </a:rPr>
                <a:t>different values for 1 and 2-tailed</a:t>
              </a:r>
            </a:p>
          </p:txBody>
        </p:sp>
        <p:sp>
          <p:nvSpPr>
            <p:cNvPr id="98323" name="Line 19"/>
            <p:cNvSpPr>
              <a:spLocks noChangeShapeType="1"/>
            </p:cNvSpPr>
            <p:nvPr/>
          </p:nvSpPr>
          <p:spPr bwMode="auto">
            <a:xfrm flipV="1">
              <a:off x="4176" y="1372"/>
              <a:ext cx="413" cy="30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pic>
        <p:nvPicPr>
          <p:cNvPr id="98332" name="Picture 28" descr="C:\Documents and Settings\Administrator\Desktop\Presentations\Additional files\t-table copy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636" b="62099"/>
          <a:stretch>
            <a:fillRect/>
          </a:stretch>
        </p:blipFill>
        <p:spPr bwMode="auto">
          <a:xfrm>
            <a:off x="2971800" y="2514600"/>
            <a:ext cx="5486400" cy="3300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7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GB" altLang="en-US"/>
              <a:t>Make a decision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7772400" cy="4495800"/>
          </a:xfrm>
        </p:spPr>
        <p:txBody>
          <a:bodyPr/>
          <a:lstStyle/>
          <a:p>
            <a:r>
              <a:rPr lang="en-GB" altLang="en-US" sz="2800"/>
              <a:t>If your value is </a:t>
            </a:r>
            <a:r>
              <a:rPr lang="en-GB" altLang="en-US" sz="2800">
                <a:solidFill>
                  <a:srgbClr val="CC0099"/>
                </a:solidFill>
              </a:rPr>
              <a:t>bigger</a:t>
            </a:r>
            <a:r>
              <a:rPr lang="en-GB" altLang="en-US" sz="2800"/>
              <a:t> than the tables value then you can </a:t>
            </a:r>
            <a:r>
              <a:rPr lang="en-GB" altLang="en-US" sz="2800">
                <a:solidFill>
                  <a:srgbClr val="CC0099"/>
                </a:solidFill>
              </a:rPr>
              <a:t>reject</a:t>
            </a:r>
            <a:r>
              <a:rPr lang="en-GB" altLang="en-US" sz="2800"/>
              <a:t> the null hypothesis.  Otherwise you must accept it.</a:t>
            </a:r>
          </a:p>
          <a:p>
            <a:r>
              <a:rPr lang="en-GB" altLang="en-US" sz="2800"/>
              <a:t>Make sure you choose the right tables value – it depends whether your test is 1 or 2 tailed:</a:t>
            </a:r>
          </a:p>
          <a:p>
            <a:pPr lvl="1"/>
            <a:r>
              <a:rPr lang="en-GB" altLang="en-US"/>
              <a:t>If you are using </a:t>
            </a:r>
            <a:r>
              <a:rPr lang="en-GB" altLang="en-US">
                <a:solidFill>
                  <a:srgbClr val="CC0099"/>
                </a:solidFill>
              </a:rPr>
              <a:t>H</a:t>
            </a:r>
            <a:r>
              <a:rPr lang="en-GB" altLang="en-US" baseline="-25000">
                <a:solidFill>
                  <a:srgbClr val="CC0099"/>
                </a:solidFill>
              </a:rPr>
              <a:t>1</a:t>
            </a:r>
            <a:r>
              <a:rPr lang="en-GB" altLang="en-US"/>
              <a:t>:</a:t>
            </a:r>
            <a:r>
              <a:rPr lang="en-GB" altLang="en-US" baseline="-25000"/>
              <a:t> </a:t>
            </a:r>
            <a:r>
              <a:rPr lang="en-GB" altLang="en-US">
                <a:solidFill>
                  <a:srgbClr val="CC0099"/>
                </a:solidFill>
              </a:rPr>
              <a:t>mean1 &gt; mean 2</a:t>
            </a:r>
            <a:r>
              <a:rPr lang="en-GB" altLang="en-US"/>
              <a:t>, you are doing a </a:t>
            </a:r>
            <a:r>
              <a:rPr lang="en-GB" altLang="en-US">
                <a:solidFill>
                  <a:srgbClr val="CC0099"/>
                </a:solidFill>
              </a:rPr>
              <a:t>1-tailed test </a:t>
            </a:r>
          </a:p>
          <a:p>
            <a:pPr lvl="1"/>
            <a:r>
              <a:rPr lang="en-GB" altLang="en-US"/>
              <a:t>If you are using </a:t>
            </a:r>
            <a:r>
              <a:rPr lang="en-GB" altLang="en-US">
                <a:solidFill>
                  <a:srgbClr val="CC0099"/>
                </a:solidFill>
              </a:rPr>
              <a:t>H</a:t>
            </a:r>
            <a:r>
              <a:rPr lang="en-GB" altLang="en-US" baseline="-25000">
                <a:solidFill>
                  <a:srgbClr val="CC0099"/>
                </a:solidFill>
              </a:rPr>
              <a:t>1</a:t>
            </a:r>
            <a:r>
              <a:rPr lang="en-GB" altLang="en-US" baseline="-25000"/>
              <a:t>: </a:t>
            </a:r>
            <a:r>
              <a:rPr lang="en-GB" altLang="en-US">
                <a:solidFill>
                  <a:srgbClr val="CC0099"/>
                </a:solidFill>
              </a:rPr>
              <a:t>mean1 </a:t>
            </a:r>
            <a:r>
              <a:rPr lang="en-GB" altLang="en-US">
                <a:solidFill>
                  <a:srgbClr val="CC0099"/>
                </a:solidFill>
                <a:sym typeface="Symbol" pitchFamily="18" charset="2"/>
              </a:rPr>
              <a:t></a:t>
            </a:r>
            <a:r>
              <a:rPr lang="en-GB" altLang="en-US">
                <a:solidFill>
                  <a:srgbClr val="CC0099"/>
                </a:solidFill>
              </a:rPr>
              <a:t> mean 2, </a:t>
            </a:r>
            <a:r>
              <a:rPr lang="en-GB" altLang="en-US"/>
              <a:t>you are doing a </a:t>
            </a:r>
            <a:r>
              <a:rPr lang="en-GB" altLang="en-US">
                <a:solidFill>
                  <a:srgbClr val="CC0099"/>
                </a:solidFill>
              </a:rPr>
              <a:t>2-tailed test </a:t>
            </a:r>
          </a:p>
          <a:p>
            <a:endParaRPr lang="en-GB" altLang="en-US" sz="2800"/>
          </a:p>
        </p:txBody>
      </p:sp>
      <p:sp>
        <p:nvSpPr>
          <p:cNvPr id="145412" name="AutoShape 4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685800" y="6286500"/>
            <a:ext cx="360363" cy="360363"/>
          </a:xfrm>
          <a:prstGeom prst="actionButtonBackPreviou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45413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077200" y="6261100"/>
            <a:ext cx="360363" cy="360363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45414" name="AutoShape 6">
            <a:hlinkClick r:id="rId3" action="ppaction://hlinkpres?slideindex=2&amp;slidetitle=CHOOSE A PRESENTATION" highlightClick="1"/>
          </p:cNvPr>
          <p:cNvSpPr>
            <a:spLocks noChangeArrowheads="1"/>
          </p:cNvSpPr>
          <p:nvPr/>
        </p:nvSpPr>
        <p:spPr bwMode="auto">
          <a:xfrm>
            <a:off x="4287838" y="6302375"/>
            <a:ext cx="360362" cy="360363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45415" name="AutoShape 7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239838" y="6281738"/>
            <a:ext cx="360362" cy="360362"/>
          </a:xfrm>
          <a:prstGeom prst="actionButtonBeginning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411" grpId="0" build="p" bldLvl="2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09600"/>
            <a:ext cx="8610600" cy="1143000"/>
          </a:xfrm>
        </p:spPr>
        <p:txBody>
          <a:bodyPr/>
          <a:lstStyle/>
          <a:p>
            <a:r>
              <a:rPr lang="en-GB" altLang="en-US" sz="3600"/>
              <a:t>Example: Soil Moisture North &amp; South of Hedge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lnSpc>
                <a:spcPct val="90000"/>
              </a:lnSpc>
              <a:buFontTx/>
              <a:buNone/>
              <a:tabLst>
                <a:tab pos="568325" algn="l"/>
              </a:tabLst>
            </a:pPr>
            <a:r>
              <a:rPr lang="en-GB" altLang="en-US" sz="2800"/>
              <a:t>Data were obtained for soil moisture content at seven matched points north and south of a hedge.</a:t>
            </a:r>
          </a:p>
          <a:p>
            <a:pPr marL="0" indent="0" algn="just">
              <a:lnSpc>
                <a:spcPct val="90000"/>
              </a:lnSpc>
              <a:buFontTx/>
              <a:buNone/>
              <a:tabLst>
                <a:tab pos="568325" algn="l"/>
              </a:tabLst>
            </a:pPr>
            <a:endParaRPr lang="en-GB" altLang="en-US" sz="2800"/>
          </a:p>
          <a:p>
            <a:pPr marL="0" indent="0" algn="just">
              <a:lnSpc>
                <a:spcPct val="90000"/>
              </a:lnSpc>
              <a:buFontTx/>
              <a:buNone/>
              <a:tabLst>
                <a:tab pos="568325" algn="l"/>
              </a:tabLst>
            </a:pPr>
            <a:r>
              <a:rPr lang="en-GB" altLang="en-US"/>
              <a:t>Hypotheses:</a:t>
            </a:r>
          </a:p>
          <a:p>
            <a:pPr marL="0" indent="0" algn="just">
              <a:lnSpc>
                <a:spcPct val="90000"/>
              </a:lnSpc>
              <a:buFontTx/>
              <a:buNone/>
              <a:tabLst>
                <a:tab pos="568325" algn="l"/>
              </a:tabLst>
            </a:pPr>
            <a:r>
              <a:rPr lang="en-GB" altLang="en-US" sz="2800">
                <a:solidFill>
                  <a:srgbClr val="CC0099"/>
                </a:solidFill>
              </a:rPr>
              <a:t>H</a:t>
            </a:r>
            <a:r>
              <a:rPr lang="en-GB" altLang="en-US" sz="2800" baseline="-25000">
                <a:solidFill>
                  <a:srgbClr val="CC0099"/>
                </a:solidFill>
              </a:rPr>
              <a:t>0:	</a:t>
            </a:r>
            <a:r>
              <a:rPr lang="en-GB" altLang="en-US" sz="2800">
                <a:solidFill>
                  <a:srgbClr val="CC0099"/>
                </a:solidFill>
              </a:rPr>
              <a:t>Mean moisture content on north = mean 	moisture content on south. </a:t>
            </a:r>
          </a:p>
          <a:p>
            <a:pPr marL="0" indent="0" algn="just">
              <a:lnSpc>
                <a:spcPct val="90000"/>
              </a:lnSpc>
              <a:buFontTx/>
              <a:buNone/>
              <a:tabLst>
                <a:tab pos="568325" algn="l"/>
              </a:tabLst>
            </a:pPr>
            <a:r>
              <a:rPr lang="en-GB" altLang="en-US" sz="2800">
                <a:solidFill>
                  <a:srgbClr val="CC0099"/>
                </a:solidFill>
              </a:rPr>
              <a:t>H</a:t>
            </a:r>
            <a:r>
              <a:rPr lang="en-GB" altLang="en-US" sz="2800" baseline="-25000">
                <a:solidFill>
                  <a:srgbClr val="CC0099"/>
                </a:solidFill>
              </a:rPr>
              <a:t>1	</a:t>
            </a:r>
            <a:r>
              <a:rPr lang="en-GB" altLang="en-US" sz="2800">
                <a:solidFill>
                  <a:srgbClr val="CC0099"/>
                </a:solidFill>
              </a:rPr>
              <a:t>Mean moisture content on north &gt; mean 	moisture content on south</a:t>
            </a:r>
          </a:p>
          <a:p>
            <a:pPr marL="0" indent="0" algn="just">
              <a:lnSpc>
                <a:spcPct val="90000"/>
              </a:lnSpc>
              <a:buFontTx/>
              <a:buNone/>
              <a:tabLst>
                <a:tab pos="568325" algn="l"/>
              </a:tabLst>
            </a:pPr>
            <a:endParaRPr lang="en-GB" altLang="en-US" sz="2800"/>
          </a:p>
        </p:txBody>
      </p:sp>
      <p:sp>
        <p:nvSpPr>
          <p:cNvPr id="134148" name="AutoShape 4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685800" y="6286500"/>
            <a:ext cx="360363" cy="360363"/>
          </a:xfrm>
          <a:prstGeom prst="actionButtonBackPreviou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34149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077200" y="6261100"/>
            <a:ext cx="360363" cy="360363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34150" name="AutoShape 6">
            <a:hlinkClick r:id="rId3" action="ppaction://hlinkpres?slideindex=2&amp;slidetitle=CHOOSE A PRESENTATION" highlightClick="1"/>
          </p:cNvPr>
          <p:cNvSpPr>
            <a:spLocks noChangeArrowheads="1"/>
          </p:cNvSpPr>
          <p:nvPr/>
        </p:nvSpPr>
        <p:spPr bwMode="auto">
          <a:xfrm>
            <a:off x="4287838" y="6302375"/>
            <a:ext cx="360362" cy="360363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34151" name="AutoShape 7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239838" y="6281738"/>
            <a:ext cx="360362" cy="360362"/>
          </a:xfrm>
          <a:prstGeom prst="actionButtonBeginning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147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The data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057400"/>
            <a:ext cx="8534400" cy="4114800"/>
          </a:xfrm>
        </p:spPr>
        <p:txBody>
          <a:bodyPr/>
          <a:lstStyle/>
          <a:p>
            <a:pPr defTabSz="927100">
              <a:buFontTx/>
              <a:buNone/>
              <a:tabLst>
                <a:tab pos="952500" algn="l"/>
                <a:tab pos="1428750" algn="l"/>
                <a:tab pos="2381250" algn="l"/>
                <a:tab pos="3140075" algn="l"/>
                <a:tab pos="3422650" algn="l"/>
                <a:tab pos="4375150" algn="l"/>
                <a:tab pos="4673600" algn="l"/>
                <a:tab pos="5045075" algn="l"/>
                <a:tab pos="5521325" algn="l"/>
                <a:tab pos="5997575" algn="l"/>
                <a:tab pos="6473825" algn="l"/>
                <a:tab pos="6950075" algn="l"/>
                <a:tab pos="7337425" algn="l"/>
              </a:tabLst>
            </a:pPr>
            <a:r>
              <a:rPr lang="en-GB" altLang="en-US" sz="3600"/>
              <a:t>Site		1	 2		 3		4		 5		 6		  7</a:t>
            </a:r>
          </a:p>
          <a:p>
            <a:pPr defTabSz="927100">
              <a:buFontTx/>
              <a:buNone/>
              <a:tabLst>
                <a:tab pos="952500" algn="l"/>
                <a:tab pos="1428750" algn="l"/>
                <a:tab pos="2381250" algn="l"/>
                <a:tab pos="3140075" algn="l"/>
                <a:tab pos="3422650" algn="l"/>
                <a:tab pos="4375150" algn="l"/>
                <a:tab pos="4673600" algn="l"/>
                <a:tab pos="5045075" algn="l"/>
                <a:tab pos="5521325" algn="l"/>
                <a:tab pos="5997575" algn="l"/>
                <a:tab pos="6473825" algn="l"/>
                <a:tab pos="6950075" algn="l"/>
                <a:tab pos="7337425" algn="l"/>
              </a:tabLst>
            </a:pPr>
            <a:r>
              <a:rPr lang="en-GB" altLang="en-US" sz="3600"/>
              <a:t>North 	</a:t>
            </a:r>
            <a:r>
              <a:rPr lang="en-GB" altLang="en-US" sz="2600"/>
              <a:t>4.09	2.93		3.88	10.50	3.50	5.14		4.63</a:t>
            </a:r>
          </a:p>
          <a:p>
            <a:pPr defTabSz="927100">
              <a:buFontTx/>
              <a:buNone/>
              <a:tabLst>
                <a:tab pos="952500" algn="l"/>
                <a:tab pos="1428750" algn="l"/>
                <a:tab pos="2381250" algn="l"/>
                <a:tab pos="3140075" algn="l"/>
                <a:tab pos="3422650" algn="l"/>
                <a:tab pos="4375150" algn="l"/>
                <a:tab pos="4673600" algn="l"/>
                <a:tab pos="5045075" algn="l"/>
                <a:tab pos="5521325" algn="l"/>
                <a:tab pos="5997575" algn="l"/>
                <a:tab pos="6473825" algn="l"/>
                <a:tab pos="6950075" algn="l"/>
                <a:tab pos="7337425" algn="l"/>
              </a:tabLst>
            </a:pPr>
            <a:r>
              <a:rPr lang="en-GB" altLang="en-US" sz="3600"/>
              <a:t>South </a:t>
            </a:r>
            <a:r>
              <a:rPr lang="en-GB" altLang="en-US" sz="3000"/>
              <a:t>	</a:t>
            </a:r>
            <a:r>
              <a:rPr lang="en-GB" altLang="en-US" sz="2600"/>
              <a:t>4.65 	6.00 	 	3.47  	4.33  	2.20    2.50  3.33</a:t>
            </a:r>
          </a:p>
          <a:p>
            <a:pPr defTabSz="927100">
              <a:buFontTx/>
              <a:buNone/>
              <a:tabLst>
                <a:tab pos="952500" algn="l"/>
                <a:tab pos="1428750" algn="l"/>
                <a:tab pos="2381250" algn="l"/>
                <a:tab pos="3140075" algn="l"/>
                <a:tab pos="3422650" algn="l"/>
                <a:tab pos="4375150" algn="l"/>
                <a:tab pos="4673600" algn="l"/>
                <a:tab pos="5045075" algn="l"/>
                <a:tab pos="5521325" algn="l"/>
                <a:tab pos="5997575" algn="l"/>
                <a:tab pos="6473825" algn="l"/>
                <a:tab pos="6950075" algn="l"/>
                <a:tab pos="7337425" algn="l"/>
              </a:tabLst>
            </a:pPr>
            <a:endParaRPr lang="en-GB" altLang="en-US" sz="2600">
              <a:latin typeface="Helvetica" charset="0"/>
            </a:endParaRPr>
          </a:p>
          <a:p>
            <a:pPr defTabSz="927100">
              <a:buFontTx/>
              <a:buNone/>
              <a:tabLst>
                <a:tab pos="952500" algn="l"/>
                <a:tab pos="1428750" algn="l"/>
                <a:tab pos="2381250" algn="l"/>
                <a:tab pos="3140075" algn="l"/>
                <a:tab pos="3422650" algn="l"/>
                <a:tab pos="4375150" algn="l"/>
                <a:tab pos="4673600" algn="l"/>
                <a:tab pos="5045075" algn="l"/>
                <a:tab pos="5521325" algn="l"/>
                <a:tab pos="5997575" algn="l"/>
                <a:tab pos="6473825" algn="l"/>
                <a:tab pos="6950075" algn="l"/>
                <a:tab pos="7337425" algn="l"/>
              </a:tabLst>
            </a:pPr>
            <a:r>
              <a:rPr lang="en-GB" altLang="en-US" sz="3600"/>
              <a:t>	</a:t>
            </a:r>
          </a:p>
          <a:p>
            <a:pPr defTabSz="927100">
              <a:buFontTx/>
              <a:buNone/>
              <a:tabLst>
                <a:tab pos="952500" algn="l"/>
                <a:tab pos="1428750" algn="l"/>
                <a:tab pos="2381250" algn="l"/>
                <a:tab pos="3140075" algn="l"/>
                <a:tab pos="3422650" algn="l"/>
                <a:tab pos="4375150" algn="l"/>
                <a:tab pos="4673600" algn="l"/>
                <a:tab pos="5045075" algn="l"/>
                <a:tab pos="5521325" algn="l"/>
                <a:tab pos="5997575" algn="l"/>
                <a:tab pos="6473825" algn="l"/>
                <a:tab pos="6950075" algn="l"/>
                <a:tab pos="7337425" algn="l"/>
              </a:tabLst>
            </a:pPr>
            <a:r>
              <a:rPr lang="en-GB" altLang="en-US" sz="3600"/>
              <a:t>			</a:t>
            </a:r>
          </a:p>
        </p:txBody>
      </p:sp>
      <p:grpSp>
        <p:nvGrpSpPr>
          <p:cNvPr id="136196" name="Group 4"/>
          <p:cNvGrpSpPr>
            <a:grpSpLocks/>
          </p:cNvGrpSpPr>
          <p:nvPr/>
        </p:nvGrpSpPr>
        <p:grpSpPr bwMode="auto">
          <a:xfrm>
            <a:off x="685800" y="2057400"/>
            <a:ext cx="8229600" cy="1981200"/>
            <a:chOff x="432" y="1296"/>
            <a:chExt cx="4656" cy="1056"/>
          </a:xfrm>
        </p:grpSpPr>
        <p:sp>
          <p:nvSpPr>
            <p:cNvPr id="136197" name="Rectangle 5"/>
            <p:cNvSpPr>
              <a:spLocks noChangeArrowheads="1"/>
            </p:cNvSpPr>
            <p:nvPr/>
          </p:nvSpPr>
          <p:spPr bwMode="auto">
            <a:xfrm>
              <a:off x="432" y="1296"/>
              <a:ext cx="4656" cy="10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36198" name="Line 6"/>
            <p:cNvSpPr>
              <a:spLocks noChangeShapeType="1"/>
            </p:cNvSpPr>
            <p:nvPr/>
          </p:nvSpPr>
          <p:spPr bwMode="auto">
            <a:xfrm>
              <a:off x="432" y="1632"/>
              <a:ext cx="46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6199" name="Line 7"/>
            <p:cNvSpPr>
              <a:spLocks noChangeShapeType="1"/>
            </p:cNvSpPr>
            <p:nvPr/>
          </p:nvSpPr>
          <p:spPr bwMode="auto">
            <a:xfrm>
              <a:off x="1200" y="1296"/>
              <a:ext cx="0" cy="10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6200" name="Line 8"/>
            <p:cNvSpPr>
              <a:spLocks noChangeShapeType="1"/>
            </p:cNvSpPr>
            <p:nvPr/>
          </p:nvSpPr>
          <p:spPr bwMode="auto">
            <a:xfrm>
              <a:off x="432" y="2016"/>
              <a:ext cx="46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36201" name="AutoShape 9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685800" y="6286500"/>
            <a:ext cx="360363" cy="360363"/>
          </a:xfrm>
          <a:prstGeom prst="actionButtonBackPreviou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36202" name="AutoShape 10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077200" y="6261100"/>
            <a:ext cx="360363" cy="360363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36203" name="AutoShape 11">
            <a:hlinkClick r:id="rId2" action="ppaction://hlinkpres?slideindex=2&amp;slidetitle=CHOOSE A PRESENTATION" highlightClick="1"/>
          </p:cNvPr>
          <p:cNvSpPr>
            <a:spLocks noChangeArrowheads="1"/>
          </p:cNvSpPr>
          <p:nvPr/>
        </p:nvSpPr>
        <p:spPr bwMode="auto">
          <a:xfrm>
            <a:off x="4287838" y="6302375"/>
            <a:ext cx="360362" cy="360363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36204" name="AutoShape 12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239838" y="6281738"/>
            <a:ext cx="360362" cy="360362"/>
          </a:xfrm>
          <a:prstGeom prst="actionButtonBeginning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ransition>
    <p:pull dir="r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Differences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  <a:tabLst>
                <a:tab pos="1044575" algn="l"/>
                <a:tab pos="1997075" algn="l"/>
                <a:tab pos="2959100" algn="l"/>
                <a:tab pos="3043238" algn="l"/>
                <a:tab pos="3810000" algn="l"/>
                <a:tab pos="4673600" algn="l"/>
                <a:tab pos="5435600" algn="l"/>
                <a:tab pos="6477000" algn="l"/>
              </a:tabLst>
            </a:pPr>
            <a:r>
              <a:rPr lang="en-GB" altLang="en-US" sz="2800"/>
              <a:t>We are expecting the North side to have a higher moisture content. </a:t>
            </a:r>
          </a:p>
          <a:p>
            <a:pPr marL="0" indent="0">
              <a:buFontTx/>
              <a:buNone/>
              <a:tabLst>
                <a:tab pos="1044575" algn="l"/>
                <a:tab pos="1997075" algn="l"/>
                <a:tab pos="2959100" algn="l"/>
                <a:tab pos="3043238" algn="l"/>
                <a:tab pos="3810000" algn="l"/>
                <a:tab pos="4673600" algn="l"/>
                <a:tab pos="5435600" algn="l"/>
                <a:tab pos="6477000" algn="l"/>
              </a:tabLst>
            </a:pPr>
            <a:r>
              <a:rPr lang="en-GB" altLang="en-US" sz="2800"/>
              <a:t>So we do North - South</a:t>
            </a:r>
          </a:p>
          <a:p>
            <a:pPr marL="0" indent="0">
              <a:buFontTx/>
              <a:buNone/>
              <a:tabLst>
                <a:tab pos="1044575" algn="l"/>
                <a:tab pos="1997075" algn="l"/>
                <a:tab pos="2959100" algn="l"/>
                <a:tab pos="3043238" algn="l"/>
                <a:tab pos="3810000" algn="l"/>
                <a:tab pos="4673600" algn="l"/>
                <a:tab pos="5435600" algn="l"/>
                <a:tab pos="6477000" algn="l"/>
              </a:tabLst>
            </a:pPr>
            <a:endParaRPr lang="en-GB" altLang="en-US" sz="2400">
              <a:latin typeface="Helvetica" charset="0"/>
            </a:endParaRPr>
          </a:p>
          <a:p>
            <a:pPr marL="0" indent="0">
              <a:buFontTx/>
              <a:buNone/>
              <a:tabLst>
                <a:tab pos="1044575" algn="l"/>
                <a:tab pos="1997075" algn="l"/>
                <a:tab pos="2959100" algn="l"/>
                <a:tab pos="3043238" algn="l"/>
                <a:tab pos="3810000" algn="l"/>
                <a:tab pos="4673600" algn="l"/>
                <a:tab pos="5435600" algn="l"/>
                <a:tab pos="6477000" algn="l"/>
              </a:tabLst>
            </a:pPr>
            <a:r>
              <a:rPr lang="en-GB" altLang="en-US" sz="2400">
                <a:latin typeface="Helvetica" charset="0"/>
              </a:rPr>
              <a:t>N	4.09 	2.93      3.88   10.50   	 3.50     5.14     4.63</a:t>
            </a:r>
          </a:p>
          <a:p>
            <a:pPr marL="0" indent="0">
              <a:buFontTx/>
              <a:buNone/>
              <a:tabLst>
                <a:tab pos="1044575" algn="l"/>
                <a:tab pos="1997075" algn="l"/>
                <a:tab pos="2959100" algn="l"/>
                <a:tab pos="3043238" algn="l"/>
                <a:tab pos="3810000" algn="l"/>
                <a:tab pos="4673600" algn="l"/>
                <a:tab pos="5435600" algn="l"/>
                <a:tab pos="6477000" algn="l"/>
              </a:tabLst>
            </a:pPr>
            <a:r>
              <a:rPr lang="en-GB" altLang="en-US" sz="2400">
                <a:latin typeface="Helvetica" charset="0"/>
              </a:rPr>
              <a:t>S 	4.65 	6.00 	3.47   	4.33   	 2.20     2.50     3.33</a:t>
            </a:r>
          </a:p>
          <a:p>
            <a:pPr marL="0" indent="0">
              <a:buFontTx/>
              <a:buNone/>
              <a:tabLst>
                <a:tab pos="1044575" algn="l"/>
                <a:tab pos="1997075" algn="l"/>
                <a:tab pos="2959100" algn="l"/>
                <a:tab pos="3043238" algn="l"/>
                <a:tab pos="3810000" algn="l"/>
                <a:tab pos="4673600" algn="l"/>
                <a:tab pos="5435600" algn="l"/>
                <a:tab pos="6477000" algn="l"/>
              </a:tabLst>
            </a:pPr>
            <a:r>
              <a:rPr lang="en-GB" altLang="en-US" sz="2400">
                <a:solidFill>
                  <a:srgbClr val="CC0099"/>
                </a:solidFill>
              </a:rPr>
              <a:t>N – S	-0.56	-3.07	0.41   6.17    1.30	   2.64    1.30</a:t>
            </a:r>
            <a:r>
              <a:rPr lang="en-GB" altLang="en-US" sz="2400"/>
              <a:t>		</a:t>
            </a:r>
          </a:p>
        </p:txBody>
      </p:sp>
      <p:sp>
        <p:nvSpPr>
          <p:cNvPr id="137220" name="AutoShape 4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685800" y="6286500"/>
            <a:ext cx="360363" cy="360363"/>
          </a:xfrm>
          <a:prstGeom prst="actionButtonBackPreviou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37221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077200" y="6261100"/>
            <a:ext cx="360363" cy="360363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37222" name="AutoShape 6">
            <a:hlinkClick r:id="rId3" action="ppaction://hlinkpres?slideindex=2&amp;slidetitle=CHOOSE A PRESENTATION" highlightClick="1"/>
          </p:cNvPr>
          <p:cNvSpPr>
            <a:spLocks noChangeArrowheads="1"/>
          </p:cNvSpPr>
          <p:nvPr/>
        </p:nvSpPr>
        <p:spPr bwMode="auto">
          <a:xfrm>
            <a:off x="4287838" y="6302375"/>
            <a:ext cx="360362" cy="360363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37223" name="AutoShape 7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239838" y="6281738"/>
            <a:ext cx="360362" cy="360362"/>
          </a:xfrm>
          <a:prstGeom prst="actionButtonBeginning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219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4925"/>
            <a:ext cx="7772400" cy="1143000"/>
          </a:xfrm>
        </p:spPr>
        <p:txBody>
          <a:bodyPr/>
          <a:lstStyle/>
          <a:p>
            <a:r>
              <a:rPr lang="en-GB" altLang="en-US"/>
              <a:t>Mean &amp; Standard Deviation</a:t>
            </a: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274050" cy="2209800"/>
          </a:xfrm>
        </p:spPr>
        <p:txBody>
          <a:bodyPr/>
          <a:lstStyle/>
          <a:p>
            <a:pPr marL="0" indent="0" defTabSz="952500">
              <a:buFontTx/>
              <a:buNone/>
              <a:tabLst>
                <a:tab pos="571500" algn="l"/>
                <a:tab pos="952500" algn="l"/>
                <a:tab pos="1244600" algn="l"/>
                <a:tab pos="1524000" algn="l"/>
                <a:tab pos="1816100" algn="l"/>
                <a:tab pos="2095500" algn="l"/>
                <a:tab pos="2387600" algn="l"/>
                <a:tab pos="2667000" algn="l"/>
                <a:tab pos="2959100" algn="l"/>
                <a:tab pos="3238500" algn="l"/>
                <a:tab pos="3530600" algn="l"/>
                <a:tab pos="3810000" algn="l"/>
                <a:tab pos="4102100" algn="l"/>
                <a:tab pos="4381500" algn="l"/>
                <a:tab pos="4673600" algn="l"/>
                <a:tab pos="4953000" algn="l"/>
                <a:tab pos="5245100" algn="l"/>
                <a:tab pos="5524500" algn="l"/>
                <a:tab pos="5816600" algn="l"/>
              </a:tabLst>
            </a:pPr>
            <a:r>
              <a:rPr lang="en-GB" altLang="en-US"/>
              <a:t>Our data (the differences) are:</a:t>
            </a:r>
          </a:p>
          <a:p>
            <a:pPr marL="0" indent="0" defTabSz="952500">
              <a:buFontTx/>
              <a:buNone/>
              <a:tabLst>
                <a:tab pos="571500" algn="l"/>
                <a:tab pos="952500" algn="l"/>
                <a:tab pos="1244600" algn="l"/>
                <a:tab pos="1524000" algn="l"/>
                <a:tab pos="1816100" algn="l"/>
                <a:tab pos="2095500" algn="l"/>
                <a:tab pos="2387600" algn="l"/>
                <a:tab pos="2667000" algn="l"/>
                <a:tab pos="2959100" algn="l"/>
                <a:tab pos="3238500" algn="l"/>
                <a:tab pos="3530600" algn="l"/>
                <a:tab pos="3810000" algn="l"/>
                <a:tab pos="4102100" algn="l"/>
                <a:tab pos="4381500" algn="l"/>
                <a:tab pos="4673600" algn="l"/>
                <a:tab pos="4953000" algn="l"/>
                <a:tab pos="5245100" algn="l"/>
                <a:tab pos="5524500" algn="l"/>
                <a:tab pos="5816600" algn="l"/>
              </a:tabLst>
            </a:pPr>
            <a:r>
              <a:rPr lang="en-GB" altLang="en-US" sz="2800">
                <a:solidFill>
                  <a:srgbClr val="CC0099"/>
                </a:solidFill>
              </a:rPr>
              <a:t>	-0.56		-3.07		0.41  	6.17  	1.30    2.64  1.30</a:t>
            </a:r>
          </a:p>
          <a:p>
            <a:pPr marL="0" indent="0" defTabSz="952500">
              <a:buFontTx/>
              <a:buNone/>
              <a:tabLst>
                <a:tab pos="571500" algn="l"/>
                <a:tab pos="952500" algn="l"/>
                <a:tab pos="1244600" algn="l"/>
                <a:tab pos="1524000" algn="l"/>
                <a:tab pos="1816100" algn="l"/>
                <a:tab pos="2095500" algn="l"/>
                <a:tab pos="2387600" algn="l"/>
                <a:tab pos="2667000" algn="l"/>
                <a:tab pos="2959100" algn="l"/>
                <a:tab pos="3238500" algn="l"/>
                <a:tab pos="3530600" algn="l"/>
                <a:tab pos="3810000" algn="l"/>
                <a:tab pos="4102100" algn="l"/>
                <a:tab pos="4381500" algn="l"/>
                <a:tab pos="4673600" algn="l"/>
                <a:tab pos="4953000" algn="l"/>
                <a:tab pos="5245100" algn="l"/>
                <a:tab pos="5524500" algn="l"/>
                <a:tab pos="5816600" algn="l"/>
              </a:tabLst>
            </a:pPr>
            <a:endParaRPr lang="en-GB" altLang="en-US" sz="2800"/>
          </a:p>
          <a:p>
            <a:pPr marL="0" indent="0" defTabSz="952500">
              <a:buFontTx/>
              <a:buNone/>
              <a:tabLst>
                <a:tab pos="571500" algn="l"/>
                <a:tab pos="952500" algn="l"/>
                <a:tab pos="1244600" algn="l"/>
                <a:tab pos="1524000" algn="l"/>
                <a:tab pos="1816100" algn="l"/>
                <a:tab pos="2095500" algn="l"/>
                <a:tab pos="2387600" algn="l"/>
                <a:tab pos="2667000" algn="l"/>
                <a:tab pos="2959100" algn="l"/>
                <a:tab pos="3238500" algn="l"/>
                <a:tab pos="3530600" algn="l"/>
                <a:tab pos="3810000" algn="l"/>
                <a:tab pos="4102100" algn="l"/>
                <a:tab pos="4381500" algn="l"/>
                <a:tab pos="4673600" algn="l"/>
                <a:tab pos="4953000" algn="l"/>
                <a:tab pos="5245100" algn="l"/>
                <a:tab pos="5524500" algn="l"/>
                <a:tab pos="5816600" algn="l"/>
              </a:tabLst>
            </a:pPr>
            <a:r>
              <a:rPr lang="en-GB" altLang="en-US" sz="2400"/>
              <a:t>	 </a:t>
            </a:r>
          </a:p>
          <a:p>
            <a:pPr marL="0" indent="0" defTabSz="952500">
              <a:buFontTx/>
              <a:buNone/>
              <a:tabLst>
                <a:tab pos="571500" algn="l"/>
                <a:tab pos="952500" algn="l"/>
                <a:tab pos="1244600" algn="l"/>
                <a:tab pos="1524000" algn="l"/>
                <a:tab pos="1816100" algn="l"/>
                <a:tab pos="2095500" algn="l"/>
                <a:tab pos="2387600" algn="l"/>
                <a:tab pos="2667000" algn="l"/>
                <a:tab pos="2959100" algn="l"/>
                <a:tab pos="3238500" algn="l"/>
                <a:tab pos="3530600" algn="l"/>
                <a:tab pos="3810000" algn="l"/>
                <a:tab pos="4102100" algn="l"/>
                <a:tab pos="4381500" algn="l"/>
                <a:tab pos="4673600" algn="l"/>
                <a:tab pos="4953000" algn="l"/>
                <a:tab pos="5245100" algn="l"/>
                <a:tab pos="5524500" algn="l"/>
                <a:tab pos="5816600" algn="l"/>
              </a:tabLst>
            </a:pPr>
            <a:endParaRPr lang="en-GB" altLang="en-US"/>
          </a:p>
          <a:p>
            <a:pPr marL="0" indent="0" defTabSz="952500">
              <a:buFontTx/>
              <a:buNone/>
              <a:tabLst>
                <a:tab pos="571500" algn="l"/>
                <a:tab pos="952500" algn="l"/>
                <a:tab pos="1244600" algn="l"/>
                <a:tab pos="1524000" algn="l"/>
                <a:tab pos="1816100" algn="l"/>
                <a:tab pos="2095500" algn="l"/>
                <a:tab pos="2387600" algn="l"/>
                <a:tab pos="2667000" algn="l"/>
                <a:tab pos="2959100" algn="l"/>
                <a:tab pos="3238500" algn="l"/>
                <a:tab pos="3530600" algn="l"/>
                <a:tab pos="3810000" algn="l"/>
                <a:tab pos="4102100" algn="l"/>
                <a:tab pos="4381500" algn="l"/>
                <a:tab pos="4673600" algn="l"/>
                <a:tab pos="4953000" algn="l"/>
                <a:tab pos="5245100" algn="l"/>
                <a:tab pos="5524500" algn="l"/>
                <a:tab pos="5816600" algn="l"/>
              </a:tabLst>
            </a:pPr>
            <a:endParaRPr lang="en-GB" altLang="en-US" sz="2800">
              <a:solidFill>
                <a:srgbClr val="6666FF"/>
              </a:solidFill>
            </a:endParaRPr>
          </a:p>
          <a:p>
            <a:pPr marL="0" indent="0" defTabSz="952500">
              <a:buFontTx/>
              <a:buNone/>
              <a:tabLst>
                <a:tab pos="571500" algn="l"/>
                <a:tab pos="952500" algn="l"/>
                <a:tab pos="1244600" algn="l"/>
                <a:tab pos="1524000" algn="l"/>
                <a:tab pos="1816100" algn="l"/>
                <a:tab pos="2095500" algn="l"/>
                <a:tab pos="2387600" algn="l"/>
                <a:tab pos="2667000" algn="l"/>
                <a:tab pos="2959100" algn="l"/>
                <a:tab pos="3238500" algn="l"/>
                <a:tab pos="3530600" algn="l"/>
                <a:tab pos="3810000" algn="l"/>
                <a:tab pos="4102100" algn="l"/>
                <a:tab pos="4381500" algn="l"/>
                <a:tab pos="4673600" algn="l"/>
                <a:tab pos="4953000" algn="l"/>
                <a:tab pos="5245100" algn="l"/>
                <a:tab pos="5524500" algn="l"/>
                <a:tab pos="5816600" algn="l"/>
              </a:tabLst>
            </a:pPr>
            <a:endParaRPr lang="en-GB" altLang="en-US" sz="2800">
              <a:solidFill>
                <a:srgbClr val="6666FF"/>
              </a:solidFill>
            </a:endParaRPr>
          </a:p>
          <a:p>
            <a:pPr marL="0" indent="0" defTabSz="952500">
              <a:buFontTx/>
              <a:buNone/>
              <a:tabLst>
                <a:tab pos="571500" algn="l"/>
                <a:tab pos="952500" algn="l"/>
                <a:tab pos="1244600" algn="l"/>
                <a:tab pos="1524000" algn="l"/>
                <a:tab pos="1816100" algn="l"/>
                <a:tab pos="2095500" algn="l"/>
                <a:tab pos="2387600" algn="l"/>
                <a:tab pos="2667000" algn="l"/>
                <a:tab pos="2959100" algn="l"/>
                <a:tab pos="3238500" algn="l"/>
                <a:tab pos="3530600" algn="l"/>
                <a:tab pos="3810000" algn="l"/>
                <a:tab pos="4102100" algn="l"/>
                <a:tab pos="4381500" algn="l"/>
                <a:tab pos="4673600" algn="l"/>
                <a:tab pos="4953000" algn="l"/>
                <a:tab pos="5245100" algn="l"/>
                <a:tab pos="5524500" algn="l"/>
                <a:tab pos="5816600" algn="l"/>
              </a:tabLst>
            </a:pPr>
            <a:endParaRPr lang="en-GB" altLang="en-US" sz="2800">
              <a:solidFill>
                <a:srgbClr val="9933FF"/>
              </a:solidFill>
            </a:endParaRPr>
          </a:p>
        </p:txBody>
      </p:sp>
      <p:sp>
        <p:nvSpPr>
          <p:cNvPr id="139268" name="AutoShape 4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685800" y="6286500"/>
            <a:ext cx="360363" cy="360363"/>
          </a:xfrm>
          <a:prstGeom prst="actionButtonBackPreviou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39269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077200" y="6261100"/>
            <a:ext cx="360363" cy="360363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39270" name="AutoShape 6">
            <a:hlinkClick r:id="rId4" action="ppaction://hlinkpres?slideindex=2&amp;slidetitle=CHOOSE A PRESENTATION" highlightClick="1"/>
          </p:cNvPr>
          <p:cNvSpPr>
            <a:spLocks noChangeArrowheads="1"/>
          </p:cNvSpPr>
          <p:nvPr/>
        </p:nvSpPr>
        <p:spPr bwMode="auto">
          <a:xfrm>
            <a:off x="4287838" y="6302375"/>
            <a:ext cx="360362" cy="360363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39271" name="AutoShape 7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239838" y="6281738"/>
            <a:ext cx="360362" cy="360362"/>
          </a:xfrm>
          <a:prstGeom prst="actionButtonBeginning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graphicFrame>
        <p:nvGraphicFramePr>
          <p:cNvPr id="139272" name="Object 8"/>
          <p:cNvGraphicFramePr>
            <a:graphicFrameLocks noChangeAspect="1"/>
          </p:cNvGraphicFramePr>
          <p:nvPr/>
        </p:nvGraphicFramePr>
        <p:xfrm>
          <a:off x="588963" y="2386013"/>
          <a:ext cx="8313737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00" name="Equation" r:id="rId6" imgW="4305240" imgH="393480" progId="Equation.DSMT4">
                  <p:embed/>
                </p:oleObj>
              </mc:Choice>
              <mc:Fallback>
                <p:oleObj name="Equation" r:id="rId6" imgW="4305240" imgH="39348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8963" y="2386013"/>
                        <a:ext cx="8313737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9274" name="Text Box 10"/>
          <p:cNvSpPr txBox="1">
            <a:spLocks noChangeArrowheads="1"/>
          </p:cNvSpPr>
          <p:nvPr/>
        </p:nvSpPr>
        <p:spPr bwMode="auto">
          <a:xfrm>
            <a:off x="609600" y="3505200"/>
            <a:ext cx="8153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800">
                <a:latin typeface="Symbol" pitchFamily="18" charset="2"/>
              </a:rPr>
              <a:t>S</a:t>
            </a:r>
            <a:r>
              <a:rPr lang="en-GB" altLang="en-US" sz="2800">
                <a:latin typeface="Arial" pitchFamily="34" charset="0"/>
              </a:rPr>
              <a:t>x</a:t>
            </a:r>
            <a:r>
              <a:rPr lang="en-GB" altLang="en-US" sz="2800" baseline="30000">
                <a:latin typeface="Arial" pitchFamily="34" charset="0"/>
              </a:rPr>
              <a:t>2</a:t>
            </a:r>
            <a:r>
              <a:rPr lang="en-GB" altLang="en-US" b="0">
                <a:latin typeface="Arial" pitchFamily="34" charset="0"/>
              </a:rPr>
              <a:t> = (-0.56)</a:t>
            </a:r>
            <a:r>
              <a:rPr lang="en-GB" altLang="en-US" b="0" baseline="30000">
                <a:latin typeface="Arial" pitchFamily="34" charset="0"/>
              </a:rPr>
              <a:t>2</a:t>
            </a:r>
            <a:r>
              <a:rPr lang="en-GB" altLang="en-US" b="0">
                <a:latin typeface="Arial" pitchFamily="34" charset="0"/>
              </a:rPr>
              <a:t> + (-3.07)</a:t>
            </a:r>
            <a:r>
              <a:rPr lang="en-GB" altLang="en-US" b="0" baseline="30000">
                <a:latin typeface="Arial" pitchFamily="34" charset="0"/>
              </a:rPr>
              <a:t>2</a:t>
            </a:r>
            <a:r>
              <a:rPr lang="en-GB" altLang="en-US" b="0">
                <a:latin typeface="Arial" pitchFamily="34" charset="0"/>
              </a:rPr>
              <a:t> + … + 2.64</a:t>
            </a:r>
            <a:r>
              <a:rPr lang="en-GB" altLang="en-US" b="0" baseline="30000">
                <a:latin typeface="Arial" pitchFamily="34" charset="0"/>
              </a:rPr>
              <a:t>2</a:t>
            </a:r>
            <a:r>
              <a:rPr lang="en-GB" altLang="en-US" b="0">
                <a:latin typeface="Arial" pitchFamily="34" charset="0"/>
              </a:rPr>
              <a:t> + 1.30</a:t>
            </a:r>
            <a:r>
              <a:rPr lang="en-GB" altLang="en-US" b="0" baseline="30000">
                <a:latin typeface="Arial" pitchFamily="34" charset="0"/>
              </a:rPr>
              <a:t>2 </a:t>
            </a:r>
            <a:r>
              <a:rPr lang="en-GB" altLang="en-US" b="0">
                <a:latin typeface="Arial" pitchFamily="34" charset="0"/>
              </a:rPr>
              <a:t>= </a:t>
            </a:r>
            <a:r>
              <a:rPr lang="en-GB" altLang="en-US" sz="2800">
                <a:solidFill>
                  <a:srgbClr val="CC0099"/>
                </a:solidFill>
                <a:latin typeface="Arial" pitchFamily="34" charset="0"/>
              </a:rPr>
              <a:t>58.3251</a:t>
            </a:r>
            <a:endParaRPr lang="en-GB" altLang="en-US" sz="2800" baseline="30000">
              <a:solidFill>
                <a:srgbClr val="CC0099"/>
              </a:solidFill>
              <a:latin typeface="Arial" pitchFamily="34" charset="0"/>
            </a:endParaRPr>
          </a:p>
        </p:txBody>
      </p:sp>
      <p:graphicFrame>
        <p:nvGraphicFramePr>
          <p:cNvPr id="139275" name="Object 11"/>
          <p:cNvGraphicFramePr>
            <a:graphicFrameLocks noChangeAspect="1"/>
          </p:cNvGraphicFramePr>
          <p:nvPr/>
        </p:nvGraphicFramePr>
        <p:xfrm>
          <a:off x="709613" y="4483100"/>
          <a:ext cx="7700962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01" name="Equation" r:id="rId8" imgW="3263760" imgH="457200" progId="Equation.DSMT4">
                  <p:embed/>
                </p:oleObj>
              </mc:Choice>
              <mc:Fallback>
                <p:oleObj name="Equation" r:id="rId8" imgW="3263760" imgH="4572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613" y="4483100"/>
                        <a:ext cx="7700962" cy="1079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267" grpId="0" build="p" autoUpdateAnimBg="0"/>
      <p:bldP spid="139274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GB" altLang="en-US"/>
              <a:t>The test</a:t>
            </a: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667000"/>
            <a:ext cx="8686800" cy="1066800"/>
          </a:xfrm>
        </p:spPr>
        <p:txBody>
          <a:bodyPr/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en-GB" altLang="en-US" sz="2800"/>
              <a:t>Degrees of freedom = 7 – 1 = </a:t>
            </a:r>
            <a:r>
              <a:rPr lang="en-GB" altLang="en-US" sz="2800">
                <a:solidFill>
                  <a:srgbClr val="CC0099"/>
                </a:solidFill>
              </a:rPr>
              <a:t>6</a:t>
            </a:r>
          </a:p>
          <a:p>
            <a:pPr marL="0" indent="0">
              <a:lnSpc>
                <a:spcPct val="90000"/>
              </a:lnSpc>
              <a:buFontTx/>
              <a:buNone/>
            </a:pPr>
            <a:endParaRPr lang="en-GB" altLang="en-US" sz="2800"/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n-GB" altLang="en-US" sz="2800"/>
              <a:t>We are doing a </a:t>
            </a:r>
            <a:r>
              <a:rPr lang="en-GB" altLang="en-US" sz="2800">
                <a:solidFill>
                  <a:srgbClr val="CC0099"/>
                </a:solidFill>
              </a:rPr>
              <a:t>1-tailed</a:t>
            </a:r>
            <a:r>
              <a:rPr lang="en-GB" altLang="en-US" sz="2800"/>
              <a:t> test</a:t>
            </a:r>
            <a:endParaRPr lang="en-GB" altLang="en-US" sz="2800" baseline="-25000">
              <a:solidFill>
                <a:srgbClr val="CC0099"/>
              </a:solidFill>
            </a:endParaRPr>
          </a:p>
          <a:p>
            <a:pPr marL="0" indent="0">
              <a:lnSpc>
                <a:spcPct val="90000"/>
              </a:lnSpc>
              <a:buFontTx/>
              <a:buNone/>
            </a:pPr>
            <a:endParaRPr lang="en-GB" altLang="en-US" sz="2400"/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n-GB" altLang="en-US" sz="2800"/>
              <a:t>Tables value (5%) = </a:t>
            </a:r>
            <a:r>
              <a:rPr lang="en-GB" altLang="en-US" sz="2800">
                <a:solidFill>
                  <a:srgbClr val="CC0099"/>
                </a:solidFill>
              </a:rPr>
              <a:t>1.943</a:t>
            </a:r>
            <a:endParaRPr lang="en-GB" altLang="en-US" sz="700">
              <a:solidFill>
                <a:srgbClr val="CC0099"/>
              </a:solidFill>
            </a:endParaRPr>
          </a:p>
          <a:p>
            <a:pPr marL="0" indent="0">
              <a:lnSpc>
                <a:spcPct val="90000"/>
              </a:lnSpc>
              <a:buFontTx/>
              <a:buNone/>
            </a:pPr>
            <a:endParaRPr lang="en-GB" altLang="en-US" sz="1400">
              <a:solidFill>
                <a:srgbClr val="FF3399"/>
              </a:solidFill>
            </a:endParaRP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n-GB" altLang="en-US" sz="2400"/>
              <a:t>Since our value is </a:t>
            </a:r>
            <a:r>
              <a:rPr lang="en-GB" altLang="en-US" sz="2400">
                <a:solidFill>
                  <a:srgbClr val="CC0099"/>
                </a:solidFill>
              </a:rPr>
              <a:t>smaller</a:t>
            </a:r>
            <a:r>
              <a:rPr lang="en-GB" altLang="en-US" sz="2400"/>
              <a:t> than the tables value, we </a:t>
            </a:r>
            <a:r>
              <a:rPr lang="en-GB" altLang="en-US" sz="2400">
                <a:solidFill>
                  <a:srgbClr val="CC0099"/>
                </a:solidFill>
              </a:rPr>
              <a:t>accept</a:t>
            </a:r>
            <a:r>
              <a:rPr lang="en-GB" altLang="en-US" sz="2400"/>
              <a:t> H</a:t>
            </a:r>
            <a:r>
              <a:rPr lang="en-GB" altLang="en-US" sz="2400" baseline="-25000"/>
              <a:t>0</a:t>
            </a:r>
            <a:r>
              <a:rPr lang="en-GB" altLang="en-US" sz="2400"/>
              <a:t> – the moisture content on the north is </a:t>
            </a:r>
            <a:r>
              <a:rPr lang="en-GB" altLang="en-US" sz="2400">
                <a:solidFill>
                  <a:srgbClr val="CC0099"/>
                </a:solidFill>
              </a:rPr>
              <a:t>not significantly higher</a:t>
            </a:r>
            <a:r>
              <a:rPr lang="en-GB" altLang="en-US" sz="2400"/>
              <a:t>. </a:t>
            </a:r>
            <a:endParaRPr lang="en-GB" altLang="en-US" sz="2400" baseline="-25000">
              <a:solidFill>
                <a:srgbClr val="FF3399"/>
              </a:solidFill>
            </a:endParaRPr>
          </a:p>
        </p:txBody>
      </p:sp>
      <p:sp>
        <p:nvSpPr>
          <p:cNvPr id="141316" name="AutoShape 4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685800" y="6286500"/>
            <a:ext cx="360363" cy="360363"/>
          </a:xfrm>
          <a:prstGeom prst="actionButtonBackPreviou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41318" name="AutoShape 6">
            <a:hlinkClick r:id="rId4" action="ppaction://hlinkpres?slideindex=2&amp;slidetitle=CHOOSE A PRESENTATION" highlightClick="1"/>
          </p:cNvPr>
          <p:cNvSpPr>
            <a:spLocks noChangeArrowheads="1"/>
          </p:cNvSpPr>
          <p:nvPr/>
        </p:nvSpPr>
        <p:spPr bwMode="auto">
          <a:xfrm>
            <a:off x="4287838" y="6302375"/>
            <a:ext cx="360362" cy="360363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41319" name="AutoShape 7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239838" y="6281738"/>
            <a:ext cx="360362" cy="360362"/>
          </a:xfrm>
          <a:prstGeom prst="actionButtonBeginning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graphicFrame>
        <p:nvGraphicFramePr>
          <p:cNvPr id="141321" name="Object 9"/>
          <p:cNvGraphicFramePr>
            <a:graphicFrameLocks noChangeAspect="1"/>
          </p:cNvGraphicFramePr>
          <p:nvPr/>
        </p:nvGraphicFramePr>
        <p:xfrm>
          <a:off x="762000" y="1371600"/>
          <a:ext cx="5638800" cy="1116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624" name="Equation" r:id="rId6" imgW="2247840" imgH="444240" progId="Equation.DSMT4">
                  <p:embed/>
                </p:oleObj>
              </mc:Choice>
              <mc:Fallback>
                <p:oleObj name="Equation" r:id="rId6" imgW="2247840" imgH="44424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371600"/>
                        <a:ext cx="5638800" cy="1116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1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315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GB" altLang="en-US"/>
              <a:t>What does it do?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95400"/>
            <a:ext cx="86868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800"/>
              <a:t>Tests for a difference in </a:t>
            </a:r>
            <a:r>
              <a:rPr lang="en-GB" altLang="en-US" sz="2800">
                <a:solidFill>
                  <a:srgbClr val="CC0099"/>
                </a:solidFill>
              </a:rPr>
              <a:t>means</a:t>
            </a:r>
            <a:endParaRPr lang="en-GB" altLang="en-US" sz="2200">
              <a:solidFill>
                <a:srgbClr val="6666FF"/>
              </a:solidFill>
            </a:endParaRPr>
          </a:p>
          <a:p>
            <a:pPr>
              <a:lnSpc>
                <a:spcPct val="90000"/>
              </a:lnSpc>
            </a:pPr>
            <a:endParaRPr lang="en-GB" altLang="en-US" sz="2800"/>
          </a:p>
          <a:p>
            <a:pPr>
              <a:lnSpc>
                <a:spcPct val="90000"/>
              </a:lnSpc>
            </a:pPr>
            <a:r>
              <a:rPr lang="en-GB" altLang="en-US" sz="2800"/>
              <a:t>Compares two cases 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GB" altLang="en-US" sz="2800"/>
              <a:t>	</a:t>
            </a:r>
            <a:r>
              <a:rPr lang="en-GB" altLang="en-US" sz="2200">
                <a:solidFill>
                  <a:srgbClr val="6666FF"/>
                </a:solidFill>
              </a:rPr>
              <a:t>(eg soil moisture content north &amp; south of a hedge)</a:t>
            </a:r>
            <a:endParaRPr lang="en-GB" altLang="en-US" sz="2200" i="1">
              <a:solidFill>
                <a:srgbClr val="009900"/>
              </a:solidFill>
            </a:endParaRPr>
          </a:p>
          <a:p>
            <a:pPr>
              <a:lnSpc>
                <a:spcPct val="90000"/>
              </a:lnSpc>
            </a:pPr>
            <a:endParaRPr lang="en-GB" altLang="en-US" sz="2800"/>
          </a:p>
          <a:p>
            <a:pPr>
              <a:lnSpc>
                <a:spcPct val="90000"/>
              </a:lnSpc>
            </a:pPr>
            <a:r>
              <a:rPr lang="en-GB" altLang="en-US" sz="2800"/>
              <a:t>Data must occur in </a:t>
            </a:r>
            <a:r>
              <a:rPr lang="en-GB" altLang="en-US" sz="2800" b="1">
                <a:solidFill>
                  <a:srgbClr val="CC0099"/>
                </a:solidFill>
              </a:rPr>
              <a:t>natural pairs</a:t>
            </a:r>
            <a:endParaRPr lang="en-GB" altLang="en-US" sz="2800">
              <a:solidFill>
                <a:srgbClr val="CC0099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GB" altLang="en-US" sz="2200"/>
              <a:t>Measurements at matched points on either side of a hedge</a:t>
            </a:r>
          </a:p>
          <a:p>
            <a:pPr lvl="1">
              <a:lnSpc>
                <a:spcPct val="90000"/>
              </a:lnSpc>
            </a:pPr>
            <a:r>
              <a:rPr lang="en-GB" altLang="en-US" sz="2200"/>
              <a:t>Measurements at corresponding points on two shores</a:t>
            </a:r>
          </a:p>
          <a:p>
            <a:pPr lvl="1">
              <a:lnSpc>
                <a:spcPct val="90000"/>
              </a:lnSpc>
            </a:pPr>
            <a:r>
              <a:rPr lang="en-GB" altLang="en-US" sz="2200"/>
              <a:t>Two measurements on the same person</a:t>
            </a:r>
          </a:p>
          <a:p>
            <a:pPr>
              <a:lnSpc>
                <a:spcPct val="90000"/>
              </a:lnSpc>
              <a:buFontTx/>
              <a:buNone/>
            </a:pPr>
            <a:endParaRPr lang="en-GB" altLang="en-US" sz="2200"/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sz="2800">
                <a:solidFill>
                  <a:srgbClr val="6666FF"/>
                </a:solidFill>
              </a:rPr>
              <a:t>	</a:t>
            </a:r>
          </a:p>
          <a:p>
            <a:pPr>
              <a:lnSpc>
                <a:spcPct val="90000"/>
              </a:lnSpc>
            </a:pPr>
            <a:endParaRPr lang="en-GB" altLang="en-US" sz="2400" i="1">
              <a:solidFill>
                <a:srgbClr val="009900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GB" altLang="en-US" sz="2400" i="1">
              <a:solidFill>
                <a:srgbClr val="009900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GB" altLang="en-US" sz="2400" i="1">
              <a:solidFill>
                <a:srgbClr val="009900"/>
              </a:solidFill>
            </a:endParaRPr>
          </a:p>
        </p:txBody>
      </p:sp>
      <p:sp>
        <p:nvSpPr>
          <p:cNvPr id="89092" name="AutoShape 4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685800" y="6286500"/>
            <a:ext cx="360363" cy="360363"/>
          </a:xfrm>
          <a:prstGeom prst="actionButtonBackPreviou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9093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077200" y="6261100"/>
            <a:ext cx="360363" cy="360363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9094" name="AutoShape 6">
            <a:hlinkClick r:id="rId3" action="ppaction://hlinkpres?slideindex=2&amp;slidetitle=CHOOSE A PRESENTATION" highlightClick="1"/>
          </p:cNvPr>
          <p:cNvSpPr>
            <a:spLocks noChangeArrowheads="1"/>
          </p:cNvSpPr>
          <p:nvPr/>
        </p:nvSpPr>
        <p:spPr bwMode="auto">
          <a:xfrm>
            <a:off x="4287838" y="6302375"/>
            <a:ext cx="360362" cy="360363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1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9" name="Text Box 11"/>
          <p:cNvSpPr txBox="1">
            <a:spLocks noChangeArrowheads="1"/>
          </p:cNvSpPr>
          <p:nvPr/>
        </p:nvSpPr>
        <p:spPr bwMode="auto">
          <a:xfrm>
            <a:off x="457200" y="5216525"/>
            <a:ext cx="9067800" cy="1341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en-GB" altLang="en-US" sz="2300" b="0" i="1">
                <a:latin typeface="Arial" pitchFamily="34" charset="0"/>
              </a:rPr>
              <a:t>If your data are not normal, but are paired, use Wilcoxon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en-GB" altLang="en-US" sz="2300" b="0" i="1">
                <a:latin typeface="Arial" pitchFamily="34" charset="0"/>
              </a:rPr>
              <a:t>If your data are normal, but are not paired, use unpaired t-test</a:t>
            </a:r>
          </a:p>
          <a:p>
            <a:pPr>
              <a:spcBef>
                <a:spcPct val="50000"/>
              </a:spcBef>
            </a:pPr>
            <a:endParaRPr lang="en-GB" alt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752600"/>
            <a:ext cx="8382000" cy="3048000"/>
          </a:xfrm>
        </p:spPr>
        <p:txBody>
          <a:bodyPr/>
          <a:lstStyle/>
          <a:p>
            <a:pPr marL="0" indent="0">
              <a:lnSpc>
                <a:spcPct val="90000"/>
              </a:lnSpc>
              <a:tabLst>
                <a:tab pos="384175" algn="l"/>
              </a:tabLst>
            </a:pPr>
            <a:r>
              <a:rPr lang="en-GB" altLang="en-US" sz="2800"/>
              <a:t> 	Your data occur in </a:t>
            </a:r>
            <a:r>
              <a:rPr lang="en-GB" altLang="en-US" sz="2800">
                <a:solidFill>
                  <a:srgbClr val="CC0099"/>
                </a:solidFill>
              </a:rPr>
              <a:t>natural pairs</a:t>
            </a:r>
            <a:r>
              <a:rPr lang="en-GB" altLang="en-US" sz="2800"/>
              <a:t> 	</a:t>
            </a:r>
          </a:p>
          <a:p>
            <a:pPr marL="0" indent="0">
              <a:lnSpc>
                <a:spcPct val="90000"/>
              </a:lnSpc>
              <a:tabLst>
                <a:tab pos="384175" algn="l"/>
              </a:tabLst>
            </a:pPr>
            <a:r>
              <a:rPr lang="en-GB" altLang="en-US" sz="2800"/>
              <a:t> 	You have </a:t>
            </a:r>
            <a:r>
              <a:rPr lang="en-GB" altLang="en-US" sz="2800">
                <a:solidFill>
                  <a:srgbClr val="CC0099"/>
                </a:solidFill>
              </a:rPr>
              <a:t>five or more </a:t>
            </a:r>
            <a:r>
              <a:rPr lang="en-GB" altLang="en-US" sz="2800"/>
              <a:t> pairs of values </a:t>
            </a:r>
          </a:p>
          <a:p>
            <a:pPr marL="0" indent="0">
              <a:lnSpc>
                <a:spcPct val="90000"/>
              </a:lnSpc>
              <a:tabLst>
                <a:tab pos="384175" algn="l"/>
              </a:tabLst>
            </a:pPr>
            <a:r>
              <a:rPr lang="en-GB" altLang="en-US" sz="2800"/>
              <a:t> 	Your data are </a:t>
            </a:r>
            <a:r>
              <a:rPr lang="en-GB" altLang="en-US" sz="2800" b="1">
                <a:solidFill>
                  <a:srgbClr val="CC0099"/>
                </a:solidFill>
              </a:rPr>
              <a:t>normally distributed</a:t>
            </a:r>
          </a:p>
          <a:p>
            <a:pPr marL="760413" lvl="1">
              <a:lnSpc>
                <a:spcPct val="90000"/>
              </a:lnSpc>
              <a:tabLst>
                <a:tab pos="384175" algn="l"/>
              </a:tabLst>
            </a:pPr>
            <a:r>
              <a:rPr lang="en-GB" altLang="en-US"/>
              <a:t>Only continuous data (lengths, weights etc) can be normally distributed</a:t>
            </a:r>
          </a:p>
          <a:p>
            <a:pPr marL="760413" lvl="1">
              <a:lnSpc>
                <a:spcPct val="90000"/>
              </a:lnSpc>
              <a:tabLst>
                <a:tab pos="384175" algn="l"/>
              </a:tabLst>
            </a:pPr>
            <a:r>
              <a:rPr lang="en-GB" altLang="en-US"/>
              <a:t>You can do a check by seeing if your data look roughly like this:</a:t>
            </a:r>
          </a:p>
          <a:p>
            <a:pPr marL="0" indent="0">
              <a:lnSpc>
                <a:spcPct val="90000"/>
              </a:lnSpc>
              <a:buFontTx/>
              <a:buNone/>
              <a:tabLst>
                <a:tab pos="384175" algn="l"/>
              </a:tabLst>
            </a:pPr>
            <a:endParaRPr lang="en-GB" altLang="en-US" sz="2000"/>
          </a:p>
          <a:p>
            <a:pPr marL="0" indent="0">
              <a:lnSpc>
                <a:spcPct val="90000"/>
              </a:lnSpc>
              <a:buFontTx/>
              <a:buNone/>
              <a:tabLst>
                <a:tab pos="384175" algn="l"/>
              </a:tabLst>
            </a:pPr>
            <a:endParaRPr lang="en-GB" altLang="en-US" sz="2300" i="1">
              <a:solidFill>
                <a:srgbClr val="6666FF"/>
              </a:solidFill>
            </a:endParaRPr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GB" altLang="en-US"/>
              <a:t>Planning to use it?</a:t>
            </a: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838200" y="1143000"/>
            <a:ext cx="7848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3200">
                <a:solidFill>
                  <a:srgbClr val="6666FF"/>
                </a:solidFill>
                <a:latin typeface="Arial" pitchFamily="34" charset="0"/>
              </a:rPr>
              <a:t>Make sure that…</a:t>
            </a:r>
          </a:p>
        </p:txBody>
      </p:sp>
      <p:sp>
        <p:nvSpPr>
          <p:cNvPr id="27653" name="AutoShape 5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685800" y="6286500"/>
            <a:ext cx="360363" cy="360363"/>
          </a:xfrm>
          <a:prstGeom prst="actionButtonBackPreviou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7654" name="AutoShape 6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077200" y="6261100"/>
            <a:ext cx="360363" cy="360363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7655" name="AutoShape 7">
            <a:hlinkClick r:id="rId4" action="ppaction://hlinkpres?slideindex=2&amp;slidetitle=CHOOSE A PRESENTATION" highlightClick="1"/>
          </p:cNvPr>
          <p:cNvSpPr>
            <a:spLocks noChangeArrowheads="1"/>
          </p:cNvSpPr>
          <p:nvPr/>
        </p:nvSpPr>
        <p:spPr bwMode="auto">
          <a:xfrm>
            <a:off x="4287838" y="6302375"/>
            <a:ext cx="360362" cy="360363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7656" name="AutoShape 8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1239838" y="6281738"/>
            <a:ext cx="360362" cy="360362"/>
          </a:xfrm>
          <a:prstGeom prst="actionButtonBeginning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graphicFrame>
        <p:nvGraphicFramePr>
          <p:cNvPr id="27657" name="Object 9"/>
          <p:cNvGraphicFramePr>
            <a:graphicFrameLocks noChangeAspect="1"/>
          </p:cNvGraphicFramePr>
          <p:nvPr/>
        </p:nvGraphicFramePr>
        <p:xfrm>
          <a:off x="2667000" y="4419600"/>
          <a:ext cx="1547813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0" name="Worksheet" r:id="rId5" imgW="3505578" imgH="1686154" progId="Excel.Sheet.8">
                  <p:embed/>
                </p:oleObj>
              </mc:Choice>
              <mc:Fallback>
                <p:oleObj name="Worksheet" r:id="rId5" imgW="3505578" imgH="1686154" progId="Excel.Sheet.8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10269" b="21350"/>
                      <a:stretch>
                        <a:fillRect/>
                      </a:stretch>
                    </p:blipFill>
                    <p:spPr bwMode="auto">
                      <a:xfrm>
                        <a:off x="2667000" y="4419600"/>
                        <a:ext cx="1547813" cy="63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9" grpId="0" autoUpdateAnimBg="0"/>
      <p:bldP spid="27651" grpId="0" build="p" bldLvl="2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How does it work?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81200"/>
            <a:ext cx="8686800" cy="2667000"/>
          </a:xfrm>
        </p:spPr>
        <p:txBody>
          <a:bodyPr/>
          <a:lstStyle/>
          <a:p>
            <a:pPr marL="285750" indent="-285750">
              <a:lnSpc>
                <a:spcPct val="90000"/>
              </a:lnSpc>
              <a:tabLst>
                <a:tab pos="0" algn="l"/>
              </a:tabLst>
            </a:pPr>
            <a:r>
              <a:rPr lang="en-GB" altLang="en-US" sz="2800"/>
              <a:t>You </a:t>
            </a:r>
            <a:r>
              <a:rPr lang="en-GB" altLang="en-US" sz="2800" b="1">
                <a:solidFill>
                  <a:srgbClr val="CC0099"/>
                </a:solidFill>
              </a:rPr>
              <a:t>assume</a:t>
            </a:r>
            <a:r>
              <a:rPr lang="en-GB" altLang="en-US" sz="2800"/>
              <a:t> (</a:t>
            </a:r>
            <a:r>
              <a:rPr lang="en-GB" altLang="en-US" sz="2800" i="1"/>
              <a:t>null hypothesis</a:t>
            </a:r>
            <a:r>
              <a:rPr lang="en-GB" altLang="en-US" sz="2800"/>
              <a:t>) there is </a:t>
            </a:r>
            <a:r>
              <a:rPr lang="en-GB" altLang="en-US" sz="2800" b="1">
                <a:solidFill>
                  <a:srgbClr val="CC0099"/>
                </a:solidFill>
              </a:rPr>
              <a:t>no difference</a:t>
            </a:r>
            <a:r>
              <a:rPr lang="en-GB" altLang="en-US" sz="2800" b="1"/>
              <a:t> </a:t>
            </a:r>
            <a:r>
              <a:rPr lang="en-GB" altLang="en-US" sz="2800"/>
              <a:t>between the two means</a:t>
            </a:r>
          </a:p>
          <a:p>
            <a:pPr marL="285750" indent="-285750">
              <a:lnSpc>
                <a:spcPct val="90000"/>
              </a:lnSpc>
              <a:buFontTx/>
              <a:buNone/>
              <a:tabLst>
                <a:tab pos="0" algn="l"/>
              </a:tabLst>
            </a:pPr>
            <a:endParaRPr lang="en-GB" altLang="en-US" sz="2800"/>
          </a:p>
          <a:p>
            <a:pPr marL="285750" indent="-285750">
              <a:lnSpc>
                <a:spcPct val="90000"/>
              </a:lnSpc>
              <a:tabLst>
                <a:tab pos="0" algn="l"/>
              </a:tabLst>
            </a:pPr>
            <a:r>
              <a:rPr lang="en-GB" altLang="en-US" sz="2800"/>
              <a:t>The test works with the </a:t>
            </a:r>
            <a:r>
              <a:rPr lang="en-GB" altLang="en-US" sz="2800" b="1"/>
              <a:t>differences</a:t>
            </a:r>
            <a:r>
              <a:rPr lang="en-GB" altLang="en-US" sz="2800"/>
              <a:t> of the pairs of values. </a:t>
            </a:r>
            <a:endParaRPr lang="en-GB" altLang="en-US" sz="2400"/>
          </a:p>
          <a:p>
            <a:pPr marL="285750" indent="-285750">
              <a:lnSpc>
                <a:spcPct val="90000"/>
              </a:lnSpc>
              <a:buFontTx/>
              <a:buNone/>
              <a:tabLst>
                <a:tab pos="0" algn="l"/>
              </a:tabLst>
            </a:pPr>
            <a:r>
              <a:rPr lang="en-GB" altLang="en-US" sz="2400"/>
              <a:t>	</a:t>
            </a:r>
            <a:r>
              <a:rPr lang="en-GB" altLang="en-US" sz="2400">
                <a:solidFill>
                  <a:srgbClr val="6666FF"/>
                </a:solidFill>
              </a:rPr>
              <a:t>If, for example, the values in the first sample were all much bigger, then all the differences would be positive</a:t>
            </a:r>
          </a:p>
          <a:p>
            <a:pPr marL="285750" indent="-285750">
              <a:lnSpc>
                <a:spcPct val="90000"/>
              </a:lnSpc>
              <a:tabLst>
                <a:tab pos="0" algn="l"/>
              </a:tabLst>
            </a:pPr>
            <a:r>
              <a:rPr lang="en-GB" altLang="en-US" sz="2800"/>
              <a:t>The mean and standard deviation of the differences is calculated, and put into a formula.</a:t>
            </a:r>
            <a:endParaRPr lang="en-GB" altLang="en-US" sz="2400">
              <a:solidFill>
                <a:srgbClr val="6666FF"/>
              </a:solidFill>
            </a:endParaRPr>
          </a:p>
          <a:p>
            <a:pPr marL="285750" indent="-285750">
              <a:lnSpc>
                <a:spcPct val="90000"/>
              </a:lnSpc>
              <a:buFontTx/>
              <a:buNone/>
              <a:tabLst>
                <a:tab pos="0" algn="l"/>
              </a:tabLst>
            </a:pPr>
            <a:endParaRPr lang="en-GB" altLang="en-US" sz="2800" i="1">
              <a:solidFill>
                <a:srgbClr val="6666FF"/>
              </a:solidFill>
            </a:endParaRPr>
          </a:p>
          <a:p>
            <a:pPr marL="285750" indent="-285750">
              <a:lnSpc>
                <a:spcPct val="90000"/>
              </a:lnSpc>
              <a:tabLst>
                <a:tab pos="0" algn="l"/>
              </a:tabLst>
            </a:pPr>
            <a:endParaRPr lang="en-GB" altLang="en-US" sz="2000">
              <a:solidFill>
                <a:srgbClr val="6666FF"/>
              </a:solidFill>
            </a:endParaRPr>
          </a:p>
          <a:p>
            <a:pPr marL="285750" indent="-285750">
              <a:lnSpc>
                <a:spcPct val="90000"/>
              </a:lnSpc>
              <a:buFontTx/>
              <a:buNone/>
              <a:tabLst>
                <a:tab pos="0" algn="l"/>
              </a:tabLst>
            </a:pPr>
            <a:endParaRPr lang="en-GB" altLang="en-US" sz="1800"/>
          </a:p>
          <a:p>
            <a:pPr marL="285750" indent="-285750">
              <a:lnSpc>
                <a:spcPct val="90000"/>
              </a:lnSpc>
              <a:buFontTx/>
              <a:buNone/>
              <a:tabLst>
                <a:tab pos="0" algn="l"/>
              </a:tabLst>
            </a:pPr>
            <a:endParaRPr lang="en-GB" altLang="en-US" sz="1800">
              <a:latin typeface="Symbol" pitchFamily="18" charset="2"/>
            </a:endParaRPr>
          </a:p>
        </p:txBody>
      </p:sp>
      <p:graphicFrame>
        <p:nvGraphicFramePr>
          <p:cNvPr id="90116" name="Object 4"/>
          <p:cNvGraphicFramePr>
            <a:graphicFrameLocks noChangeAspect="1"/>
          </p:cNvGraphicFramePr>
          <p:nvPr/>
        </p:nvGraphicFramePr>
        <p:xfrm>
          <a:off x="0" y="0"/>
          <a:ext cx="1143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1552" name="Equation" r:id="rId4" imgW="114120" imgH="177480" progId="Equation.DSMT4">
                  <p:embed/>
                </p:oleObj>
              </mc:Choice>
              <mc:Fallback>
                <p:oleObj name="Equation" r:id="rId4" imgW="114120" imgH="1774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14300" cy="17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0118" name="Object 6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1553" name="Equation" r:id="rId6" imgW="914400" imgH="198720" progId="Equation.DSMT4">
                  <p:embed/>
                </p:oleObj>
              </mc:Choice>
              <mc:Fallback>
                <p:oleObj name="Equation" r:id="rId6" imgW="914400" imgH="19872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8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0121" name="Object 9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1554" name="Equation" r:id="rId8" imgW="914400" imgH="198720" progId="Equation.DSMT4">
                  <p:embed/>
                </p:oleObj>
              </mc:Choice>
              <mc:Fallback>
                <p:oleObj name="Equation" r:id="rId8" imgW="914400" imgH="19872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8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0122" name="Object 10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1555" name="Equation" r:id="rId9" imgW="914400" imgH="198720" progId="Equation.DSMT4">
                  <p:embed/>
                </p:oleObj>
              </mc:Choice>
              <mc:Fallback>
                <p:oleObj name="Equation" r:id="rId9" imgW="914400" imgH="19872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8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0131" name="AutoShape 19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685800" y="6286500"/>
            <a:ext cx="360363" cy="360363"/>
          </a:xfrm>
          <a:prstGeom prst="actionButtonBackPreviou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0132" name="AutoShape 20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077200" y="6261100"/>
            <a:ext cx="360363" cy="360363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0133" name="AutoShape 21">
            <a:hlinkClick r:id="rId10" action="ppaction://hlinkpres?slideindex=2&amp;slidetitle=CHOOSE A PRESENTATION" highlightClick="1"/>
          </p:cNvPr>
          <p:cNvSpPr>
            <a:spLocks noChangeArrowheads="1"/>
          </p:cNvSpPr>
          <p:nvPr/>
        </p:nvSpPr>
        <p:spPr bwMode="auto">
          <a:xfrm>
            <a:off x="4287838" y="6302375"/>
            <a:ext cx="360362" cy="360363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0134" name="AutoShape 22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1239838" y="6281738"/>
            <a:ext cx="360362" cy="360362"/>
          </a:xfrm>
          <a:prstGeom prst="actionButtonBeginning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5" grpId="0" build="p" bldLvl="2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GB" altLang="en-US"/>
              <a:t>Doing the test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8229600" cy="4114800"/>
          </a:xfrm>
        </p:spPr>
        <p:txBody>
          <a:bodyPr/>
          <a:lstStyle/>
          <a:p>
            <a:pPr marL="609600" indent="-609600" algn="just">
              <a:buFontTx/>
              <a:buNone/>
            </a:pPr>
            <a:r>
              <a:rPr lang="en-GB" altLang="en-US" sz="2800"/>
              <a:t>These are the stages in doing the test:</a:t>
            </a:r>
          </a:p>
          <a:p>
            <a:pPr marL="609600" indent="-609600" algn="just">
              <a:buFontTx/>
              <a:buAutoNum type="arabicPeriod"/>
            </a:pPr>
            <a:r>
              <a:rPr lang="en-GB" altLang="en-US" sz="2800"/>
              <a:t>Write down your </a:t>
            </a:r>
            <a:r>
              <a:rPr lang="en-GB" altLang="en-US" sz="2800">
                <a:hlinkClick r:id="rId3" action="ppaction://hlinksldjump"/>
              </a:rPr>
              <a:t>hypotheses</a:t>
            </a:r>
            <a:endParaRPr lang="en-GB" altLang="en-US" sz="2800"/>
          </a:p>
          <a:p>
            <a:pPr marL="609600" indent="-609600" algn="just">
              <a:buFontTx/>
              <a:buAutoNum type="arabicPeriod"/>
            </a:pPr>
            <a:r>
              <a:rPr lang="en-GB" altLang="en-US" sz="2800"/>
              <a:t>Finding the </a:t>
            </a:r>
            <a:r>
              <a:rPr lang="en-GB" altLang="en-US" sz="2800">
                <a:hlinkClick r:id="rId4" action="ppaction://hlinksldjump"/>
              </a:rPr>
              <a:t>differences</a:t>
            </a:r>
            <a:endParaRPr lang="en-GB" altLang="en-US" sz="2800"/>
          </a:p>
          <a:p>
            <a:pPr marL="609600" indent="-609600" algn="just">
              <a:buFontTx/>
              <a:buAutoNum type="arabicPeriod"/>
            </a:pPr>
            <a:r>
              <a:rPr lang="en-GB" altLang="en-US" sz="2800"/>
              <a:t>Finding the </a:t>
            </a:r>
            <a:r>
              <a:rPr lang="en-GB" altLang="en-US" sz="2800">
                <a:hlinkClick r:id="rId5" action="ppaction://hlinksldjump"/>
              </a:rPr>
              <a:t>mean &amp; standard deviation</a:t>
            </a:r>
            <a:endParaRPr lang="en-GB" altLang="en-US" sz="2800"/>
          </a:p>
          <a:p>
            <a:pPr marL="609600" indent="-609600" algn="just">
              <a:buFontTx/>
              <a:buAutoNum type="arabicPeriod"/>
            </a:pPr>
            <a:r>
              <a:rPr lang="en-GB" altLang="en-US" sz="2800"/>
              <a:t>Use the </a:t>
            </a:r>
            <a:r>
              <a:rPr lang="en-GB" altLang="en-US" sz="2800">
                <a:hlinkClick r:id="rId6" action="ppaction://hlinksldjump"/>
              </a:rPr>
              <a:t>formula</a:t>
            </a:r>
            <a:r>
              <a:rPr lang="en-GB" altLang="en-US" sz="2800"/>
              <a:t> to calculate the t-value</a:t>
            </a:r>
          </a:p>
          <a:p>
            <a:pPr marL="609600" indent="-609600" algn="just">
              <a:buFontTx/>
              <a:buAutoNum type="arabicPeriod"/>
            </a:pPr>
            <a:r>
              <a:rPr lang="en-GB" altLang="en-US" sz="2800"/>
              <a:t>Write down the </a:t>
            </a:r>
            <a:r>
              <a:rPr lang="en-GB" altLang="en-US" sz="2800">
                <a:hlinkClick r:id="rId7" action="ppaction://hlinksldjump"/>
              </a:rPr>
              <a:t>degrees of freedom</a:t>
            </a:r>
            <a:endParaRPr lang="en-GB" altLang="en-US" sz="2800"/>
          </a:p>
          <a:p>
            <a:pPr marL="609600" indent="-609600" algn="just">
              <a:buFontTx/>
              <a:buAutoNum type="arabicPeriod"/>
            </a:pPr>
            <a:r>
              <a:rPr lang="en-GB" altLang="en-US" sz="2800"/>
              <a:t>Look at the </a:t>
            </a:r>
            <a:r>
              <a:rPr lang="en-GB" altLang="en-US" sz="2800">
                <a:hlinkClick r:id="rId8" action="ppaction://hlinksldjump"/>
              </a:rPr>
              <a:t>tables</a:t>
            </a:r>
            <a:endParaRPr lang="en-GB" altLang="en-US" sz="2800"/>
          </a:p>
          <a:p>
            <a:pPr marL="609600" indent="-609600" algn="just">
              <a:buFontTx/>
              <a:buAutoNum type="arabicPeriod"/>
            </a:pPr>
            <a:r>
              <a:rPr lang="en-GB" altLang="en-US" sz="2800"/>
              <a:t>Make a </a:t>
            </a:r>
            <a:r>
              <a:rPr lang="en-GB" altLang="en-US" sz="2800">
                <a:hlinkClick r:id="rId9" action="ppaction://hlinksldjump"/>
              </a:rPr>
              <a:t>decision</a:t>
            </a:r>
            <a:endParaRPr lang="en-GB" altLang="en-US" sz="2800"/>
          </a:p>
          <a:p>
            <a:pPr marL="609600" indent="-609600" algn="just"/>
            <a:endParaRPr lang="en-GB" altLang="en-US" sz="2800"/>
          </a:p>
        </p:txBody>
      </p:sp>
      <p:sp>
        <p:nvSpPr>
          <p:cNvPr id="94212" name="AutoShape 4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685800" y="6286500"/>
            <a:ext cx="360363" cy="360363"/>
          </a:xfrm>
          <a:prstGeom prst="actionButtonBackPreviou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4213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077200" y="6261100"/>
            <a:ext cx="360363" cy="360363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4214" name="AutoShape 6">
            <a:hlinkClick r:id="rId10" action="ppaction://hlinkpres?slideindex=2&amp;slidetitle=CHOOSE A PRESENTATION" highlightClick="1"/>
          </p:cNvPr>
          <p:cNvSpPr>
            <a:spLocks noChangeArrowheads="1"/>
          </p:cNvSpPr>
          <p:nvPr/>
        </p:nvSpPr>
        <p:spPr bwMode="auto">
          <a:xfrm>
            <a:off x="4287838" y="6302375"/>
            <a:ext cx="360362" cy="360363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4215" name="AutoShape 7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1239838" y="6281738"/>
            <a:ext cx="360362" cy="360362"/>
          </a:xfrm>
          <a:prstGeom prst="actionButtonBeginning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4216" name="Text Box 8"/>
          <p:cNvSpPr txBox="1">
            <a:spLocks noChangeArrowheads="1"/>
          </p:cNvSpPr>
          <p:nvPr/>
        </p:nvSpPr>
        <p:spPr bwMode="auto">
          <a:xfrm>
            <a:off x="4862513" y="5548313"/>
            <a:ext cx="3733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b="0">
                <a:latin typeface="Arial" pitchFamily="34" charset="0"/>
                <a:hlinkClick r:id="rId11" action="ppaction://hlinksldjump"/>
              </a:rPr>
              <a:t>Click here </a:t>
            </a:r>
            <a:r>
              <a:rPr lang="en-GB" altLang="en-US" b="0">
                <a:latin typeface="Arial" pitchFamily="34" charset="0"/>
              </a:rPr>
              <a:t>for an example</a:t>
            </a:r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1" grpId="0" build="p" autoUpdateAnimBg="0"/>
      <p:bldP spid="94216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GB" altLang="en-US"/>
              <a:t>Hypotheses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762000"/>
            <a:ext cx="7772400" cy="4114800"/>
          </a:xfrm>
        </p:spPr>
        <p:txBody>
          <a:bodyPr/>
          <a:lstStyle/>
          <a:p>
            <a:pPr marL="0" indent="0">
              <a:lnSpc>
                <a:spcPct val="90000"/>
              </a:lnSpc>
              <a:buFontTx/>
              <a:buNone/>
              <a:tabLst>
                <a:tab pos="484188" algn="l"/>
                <a:tab pos="1052513" algn="l"/>
              </a:tabLst>
            </a:pPr>
            <a:endParaRPr lang="en-GB" altLang="en-US" sz="2800">
              <a:solidFill>
                <a:srgbClr val="CC0099"/>
              </a:solidFill>
            </a:endParaRPr>
          </a:p>
          <a:p>
            <a:pPr marL="0" indent="0">
              <a:lnSpc>
                <a:spcPct val="90000"/>
              </a:lnSpc>
              <a:buFontTx/>
              <a:buNone/>
              <a:tabLst>
                <a:tab pos="484188" algn="l"/>
                <a:tab pos="1052513" algn="l"/>
              </a:tabLst>
            </a:pPr>
            <a:r>
              <a:rPr lang="en-GB" altLang="en-US" sz="2800">
                <a:solidFill>
                  <a:srgbClr val="CC0099"/>
                </a:solidFill>
              </a:rPr>
              <a:t>H</a:t>
            </a:r>
            <a:r>
              <a:rPr lang="en-GB" altLang="en-US" sz="2800" baseline="-25000">
                <a:solidFill>
                  <a:srgbClr val="CC0099"/>
                </a:solidFill>
              </a:rPr>
              <a:t>0</a:t>
            </a:r>
            <a:r>
              <a:rPr lang="en-GB" altLang="en-US" sz="2800" baseline="-25000"/>
              <a:t>: </a:t>
            </a:r>
            <a:r>
              <a:rPr lang="en-GB" altLang="en-US" sz="2800"/>
              <a:t>mean1 = mean2</a:t>
            </a:r>
          </a:p>
          <a:p>
            <a:pPr marL="0" indent="0">
              <a:lnSpc>
                <a:spcPct val="90000"/>
              </a:lnSpc>
              <a:buFontTx/>
              <a:buNone/>
              <a:tabLst>
                <a:tab pos="484188" algn="l"/>
                <a:tab pos="1052513" algn="l"/>
              </a:tabLst>
            </a:pPr>
            <a:r>
              <a:rPr lang="en-GB" altLang="en-US" sz="2800"/>
              <a:t>For H</a:t>
            </a:r>
            <a:r>
              <a:rPr lang="en-GB" altLang="en-US" sz="2800" baseline="-25000"/>
              <a:t>1</a:t>
            </a:r>
            <a:r>
              <a:rPr lang="en-GB" altLang="en-US" sz="2800"/>
              <a:t>, you have a choice, depending on what alternative you were looking for. </a:t>
            </a:r>
          </a:p>
          <a:p>
            <a:pPr marL="0" indent="0">
              <a:lnSpc>
                <a:spcPct val="90000"/>
              </a:lnSpc>
              <a:buFontTx/>
              <a:buNone/>
              <a:tabLst>
                <a:tab pos="484188" algn="l"/>
                <a:tab pos="1052513" algn="l"/>
              </a:tabLst>
            </a:pPr>
            <a:r>
              <a:rPr lang="en-GB" altLang="en-US" sz="2800"/>
              <a:t>	</a:t>
            </a:r>
            <a:r>
              <a:rPr lang="en-GB" altLang="en-US" sz="2800">
                <a:solidFill>
                  <a:srgbClr val="CC0099"/>
                </a:solidFill>
              </a:rPr>
              <a:t>H</a:t>
            </a:r>
            <a:r>
              <a:rPr lang="en-GB" altLang="en-US" sz="2800" baseline="-25000">
                <a:solidFill>
                  <a:srgbClr val="CC0099"/>
                </a:solidFill>
              </a:rPr>
              <a:t>1</a:t>
            </a:r>
            <a:r>
              <a:rPr lang="en-GB" altLang="en-US" sz="2800" baseline="-25000"/>
              <a:t>: </a:t>
            </a:r>
            <a:r>
              <a:rPr lang="en-GB" altLang="en-US" sz="2800"/>
              <a:t>mean1 &gt; mean2</a:t>
            </a:r>
          </a:p>
          <a:p>
            <a:pPr marL="0" indent="0">
              <a:lnSpc>
                <a:spcPct val="90000"/>
              </a:lnSpc>
              <a:spcBef>
                <a:spcPct val="0"/>
              </a:spcBef>
              <a:buFontTx/>
              <a:buNone/>
              <a:tabLst>
                <a:tab pos="484188" algn="l"/>
                <a:tab pos="1052513" algn="l"/>
              </a:tabLst>
            </a:pPr>
            <a:r>
              <a:rPr lang="en-GB" altLang="en-US" sz="2800"/>
              <a:t>	</a:t>
            </a:r>
            <a:r>
              <a:rPr lang="en-GB" altLang="en-US" sz="2400" i="1">
                <a:solidFill>
                  <a:srgbClr val="6666FF"/>
                </a:solidFill>
              </a:rPr>
              <a:t>eg: Soil moisture content is higher on the north of 			the hedge than the south of the hedge</a:t>
            </a:r>
          </a:p>
          <a:p>
            <a:pPr marL="0" indent="0">
              <a:lnSpc>
                <a:spcPct val="90000"/>
              </a:lnSpc>
              <a:buFontTx/>
              <a:buNone/>
              <a:tabLst>
                <a:tab pos="484188" algn="l"/>
                <a:tab pos="1052513" algn="l"/>
              </a:tabLst>
            </a:pPr>
            <a:r>
              <a:rPr lang="en-GB" altLang="en-US" sz="2800"/>
              <a:t>or	</a:t>
            </a:r>
            <a:r>
              <a:rPr lang="en-GB" altLang="en-US" sz="2800">
                <a:solidFill>
                  <a:srgbClr val="CC0099"/>
                </a:solidFill>
              </a:rPr>
              <a:t>H</a:t>
            </a:r>
            <a:r>
              <a:rPr lang="en-GB" altLang="en-US" sz="2800" baseline="-25000">
                <a:solidFill>
                  <a:srgbClr val="CC0099"/>
                </a:solidFill>
              </a:rPr>
              <a:t>1</a:t>
            </a:r>
            <a:r>
              <a:rPr lang="en-GB" altLang="en-US" sz="2800" baseline="-25000"/>
              <a:t>: </a:t>
            </a:r>
            <a:r>
              <a:rPr lang="en-GB" altLang="en-US" sz="2800"/>
              <a:t>mean1 </a:t>
            </a:r>
            <a:r>
              <a:rPr lang="en-GB" altLang="en-US" sz="2800">
                <a:sym typeface="Symbol" pitchFamily="18" charset="2"/>
              </a:rPr>
              <a:t> </a:t>
            </a:r>
            <a:r>
              <a:rPr lang="en-GB" altLang="en-US" sz="2800"/>
              <a:t>mean2</a:t>
            </a:r>
          </a:p>
          <a:p>
            <a:pPr marL="0" indent="0">
              <a:lnSpc>
                <a:spcPct val="90000"/>
              </a:lnSpc>
              <a:spcBef>
                <a:spcPct val="0"/>
              </a:spcBef>
              <a:buFontTx/>
              <a:buNone/>
              <a:tabLst>
                <a:tab pos="484188" algn="l"/>
                <a:tab pos="1052513" algn="l"/>
              </a:tabLst>
            </a:pPr>
            <a:r>
              <a:rPr lang="en-GB" altLang="en-US" sz="2400" i="1">
                <a:solidFill>
                  <a:srgbClr val="6666FF"/>
                </a:solidFill>
              </a:rPr>
              <a:t>	eg: Soil moisture content is different on the north 			and south sides of the hedge.</a:t>
            </a:r>
          </a:p>
          <a:p>
            <a:pPr marL="0" indent="0">
              <a:lnSpc>
                <a:spcPct val="90000"/>
              </a:lnSpc>
              <a:buFontTx/>
              <a:buNone/>
              <a:tabLst>
                <a:tab pos="484188" algn="l"/>
                <a:tab pos="1052513" algn="l"/>
              </a:tabLst>
            </a:pPr>
            <a:r>
              <a:rPr lang="en-GB" altLang="en-US" sz="2400" i="1">
                <a:solidFill>
                  <a:srgbClr val="CC0099"/>
                </a:solidFill>
              </a:rPr>
              <a:t>Unless you have a good biological reason for expecting one to be larger, you should choose “different” for H</a:t>
            </a:r>
            <a:r>
              <a:rPr lang="en-GB" altLang="en-US" sz="2400" i="1" baseline="-25000">
                <a:solidFill>
                  <a:srgbClr val="CC0099"/>
                </a:solidFill>
              </a:rPr>
              <a:t>1</a:t>
            </a:r>
          </a:p>
          <a:p>
            <a:pPr marL="0" indent="0">
              <a:lnSpc>
                <a:spcPct val="90000"/>
              </a:lnSpc>
              <a:buFontTx/>
              <a:buNone/>
              <a:tabLst>
                <a:tab pos="484188" algn="l"/>
                <a:tab pos="1052513" algn="l"/>
              </a:tabLst>
            </a:pPr>
            <a:endParaRPr lang="en-GB" altLang="en-US" sz="2400">
              <a:solidFill>
                <a:srgbClr val="CC0099"/>
              </a:solidFill>
            </a:endParaRPr>
          </a:p>
        </p:txBody>
      </p:sp>
      <p:sp>
        <p:nvSpPr>
          <p:cNvPr id="95236" name="AutoShape 4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685800" y="6286500"/>
            <a:ext cx="360363" cy="360363"/>
          </a:xfrm>
          <a:prstGeom prst="actionButtonBackPreviou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5237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077200" y="6261100"/>
            <a:ext cx="360363" cy="360363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5238" name="AutoShape 6">
            <a:hlinkClick r:id="rId3" action="ppaction://hlinkpres?slideindex=2&amp;slidetitle=CHOOSE A PRESENTATION" highlightClick="1"/>
          </p:cNvPr>
          <p:cNvSpPr>
            <a:spLocks noChangeArrowheads="1"/>
          </p:cNvSpPr>
          <p:nvPr/>
        </p:nvSpPr>
        <p:spPr bwMode="auto">
          <a:xfrm>
            <a:off x="4287838" y="6302375"/>
            <a:ext cx="360362" cy="360363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5239" name="AutoShape 7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239838" y="6281738"/>
            <a:ext cx="360362" cy="360362"/>
          </a:xfrm>
          <a:prstGeom prst="actionButtonBeginning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5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772400" cy="1143000"/>
          </a:xfrm>
        </p:spPr>
        <p:txBody>
          <a:bodyPr/>
          <a:lstStyle/>
          <a:p>
            <a:r>
              <a:rPr lang="en-GB" altLang="en-US"/>
              <a:t>Differences</a:t>
            </a:r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384175" defTabSz="384175"/>
            <a:r>
              <a:rPr lang="en-GB" altLang="en-US"/>
              <a:t>Work out the differences between the 	pairs of values, including </a:t>
            </a:r>
            <a:r>
              <a:rPr lang="en-GB" altLang="en-US">
                <a:solidFill>
                  <a:srgbClr val="CC0099"/>
                </a:solidFill>
              </a:rPr>
              <a:t>signs</a:t>
            </a:r>
          </a:p>
          <a:p>
            <a:pPr marL="0" indent="384175" defTabSz="384175"/>
            <a:endParaRPr lang="en-GB" altLang="en-US">
              <a:solidFill>
                <a:srgbClr val="CC0099"/>
              </a:solidFill>
            </a:endParaRPr>
          </a:p>
          <a:p>
            <a:pPr marL="0" indent="384175" defTabSz="384175"/>
            <a:r>
              <a:rPr lang="en-GB" altLang="en-US"/>
              <a:t>Always do </a:t>
            </a:r>
          </a:p>
          <a:p>
            <a:pPr marL="0" indent="384175" defTabSz="384175">
              <a:spcBef>
                <a:spcPct val="0"/>
              </a:spcBef>
              <a:buFontTx/>
              <a:buNone/>
            </a:pPr>
            <a:r>
              <a:rPr lang="en-GB" altLang="en-US"/>
              <a:t>	</a:t>
            </a:r>
            <a:r>
              <a:rPr lang="en-GB" altLang="en-US">
                <a:solidFill>
                  <a:srgbClr val="CC0099"/>
                </a:solidFill>
              </a:rPr>
              <a:t>sample 1 – sample 2</a:t>
            </a:r>
          </a:p>
          <a:p>
            <a:pPr marL="0" indent="384175" defTabSz="384175">
              <a:spcBef>
                <a:spcPct val="0"/>
              </a:spcBef>
              <a:buFontTx/>
              <a:buNone/>
            </a:pPr>
            <a:r>
              <a:rPr lang="en-GB" altLang="en-US"/>
              <a:t>not the other way round, </a:t>
            </a:r>
          </a:p>
          <a:p>
            <a:pPr marL="0" indent="384175" defTabSz="384175">
              <a:spcBef>
                <a:spcPct val="0"/>
              </a:spcBef>
              <a:buFontTx/>
              <a:buNone/>
            </a:pPr>
            <a:r>
              <a:rPr lang="en-GB" altLang="en-US" sz="2800" i="1">
                <a:solidFill>
                  <a:srgbClr val="6666FF"/>
                </a:solidFill>
              </a:rPr>
              <a:t>where sample 1 is the one you expect to 	have larger values </a:t>
            </a:r>
          </a:p>
        </p:txBody>
      </p:sp>
      <p:sp>
        <p:nvSpPr>
          <p:cNvPr id="143364" name="AutoShape 4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685800" y="6286500"/>
            <a:ext cx="360363" cy="360363"/>
          </a:xfrm>
          <a:prstGeom prst="actionButtonBackPreviou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43365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077200" y="6261100"/>
            <a:ext cx="360363" cy="360363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43366" name="AutoShape 6">
            <a:hlinkClick r:id="rId3" action="ppaction://hlinkpres?slideindex=2&amp;slidetitle=CHOOSE A PRESENTATION" highlightClick="1"/>
          </p:cNvPr>
          <p:cNvSpPr>
            <a:spLocks noChangeArrowheads="1"/>
          </p:cNvSpPr>
          <p:nvPr/>
        </p:nvSpPr>
        <p:spPr bwMode="auto">
          <a:xfrm>
            <a:off x="4287838" y="6302375"/>
            <a:ext cx="360362" cy="360363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43367" name="AutoShape 7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239838" y="6281738"/>
            <a:ext cx="360362" cy="360362"/>
          </a:xfrm>
          <a:prstGeom prst="actionButtonBeginning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63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GB" altLang="en-US"/>
              <a:t>Mean &amp; Standard Deviation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382000" cy="4114800"/>
          </a:xfrm>
        </p:spPr>
        <p:txBody>
          <a:bodyPr/>
          <a:lstStyle/>
          <a:p>
            <a:r>
              <a:rPr lang="en-GB" altLang="en-US" sz="2800"/>
              <a:t>To find the </a:t>
            </a:r>
            <a:r>
              <a:rPr lang="en-GB" altLang="en-US" sz="2800">
                <a:solidFill>
                  <a:srgbClr val="CC0099"/>
                </a:solidFill>
              </a:rPr>
              <a:t>mean</a:t>
            </a:r>
            <a:r>
              <a:rPr lang="en-GB" altLang="en-US" sz="2800"/>
              <a:t> of your differences, add them all up and divide by how many there are</a:t>
            </a:r>
          </a:p>
          <a:p>
            <a:r>
              <a:rPr lang="en-GB" altLang="en-US" sz="2800"/>
              <a:t>To find the </a:t>
            </a:r>
            <a:r>
              <a:rPr lang="en-GB" altLang="en-US" sz="2800">
                <a:solidFill>
                  <a:srgbClr val="CC0099"/>
                </a:solidFill>
              </a:rPr>
              <a:t>standard deviation s</a:t>
            </a:r>
            <a:r>
              <a:rPr lang="en-GB" altLang="en-US" sz="2800"/>
              <a:t>, use the formula</a:t>
            </a:r>
          </a:p>
          <a:p>
            <a:pPr lvl="1">
              <a:buFont typeface="Wingdings" pitchFamily="2" charset="2"/>
              <a:buNone/>
            </a:pPr>
            <a:endParaRPr lang="en-GB" altLang="en-US" sz="2800">
              <a:solidFill>
                <a:schemeClr val="tx1"/>
              </a:solidFill>
            </a:endParaRPr>
          </a:p>
          <a:p>
            <a:pPr lvl="3"/>
            <a:endParaRPr lang="en-GB" altLang="en-US" sz="1800"/>
          </a:p>
          <a:p>
            <a:endParaRPr lang="en-GB" altLang="en-US" sz="2800"/>
          </a:p>
        </p:txBody>
      </p:sp>
      <p:sp>
        <p:nvSpPr>
          <p:cNvPr id="96260" name="AutoShape 4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685800" y="6286500"/>
            <a:ext cx="360363" cy="360363"/>
          </a:xfrm>
          <a:prstGeom prst="actionButtonBackPreviou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6261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077200" y="6261100"/>
            <a:ext cx="360363" cy="360363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6262" name="AutoShape 6">
            <a:hlinkClick r:id="rId4" action="ppaction://hlinkpres?slideindex=2&amp;slidetitle=CHOOSE A PRESENTATION" highlightClick="1"/>
          </p:cNvPr>
          <p:cNvSpPr>
            <a:spLocks noChangeArrowheads="1"/>
          </p:cNvSpPr>
          <p:nvPr/>
        </p:nvSpPr>
        <p:spPr bwMode="auto">
          <a:xfrm>
            <a:off x="4287838" y="6302375"/>
            <a:ext cx="360362" cy="360363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6264" name="AutoShape 8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239838" y="6281738"/>
            <a:ext cx="360362" cy="360362"/>
          </a:xfrm>
          <a:prstGeom prst="actionButtonBeginning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graphicFrame>
        <p:nvGraphicFramePr>
          <p:cNvPr id="96265" name="Object 9"/>
          <p:cNvGraphicFramePr>
            <a:graphicFrameLocks noChangeAspect="1"/>
          </p:cNvGraphicFramePr>
          <p:nvPr/>
        </p:nvGraphicFramePr>
        <p:xfrm>
          <a:off x="1266825" y="2720975"/>
          <a:ext cx="3868738" cy="1344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268" name="Equation" r:id="rId6" imgW="1536480" imgH="533160" progId="Equation.DSMT4">
                  <p:embed/>
                </p:oleObj>
              </mc:Choice>
              <mc:Fallback>
                <p:oleObj name="Equation" r:id="rId6" imgW="1536480" imgH="53316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6825" y="2720975"/>
                        <a:ext cx="3868738" cy="1344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6266" name="Text Box 10"/>
          <p:cNvSpPr txBox="1">
            <a:spLocks noChangeArrowheads="1"/>
          </p:cNvSpPr>
          <p:nvPr/>
        </p:nvSpPr>
        <p:spPr bwMode="auto">
          <a:xfrm>
            <a:off x="990600" y="4038600"/>
            <a:ext cx="71628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800" b="0">
                <a:solidFill>
                  <a:srgbClr val="6666FF"/>
                </a:solidFill>
                <a:latin typeface="Arial" pitchFamily="34" charset="0"/>
              </a:rPr>
              <a:t>n = number of values</a:t>
            </a:r>
          </a:p>
          <a:p>
            <a:r>
              <a:rPr lang="en-GB" altLang="en-US" sz="2800" b="0">
                <a:solidFill>
                  <a:srgbClr val="6666FF"/>
                </a:solidFill>
                <a:latin typeface="Symbol" pitchFamily="18" charset="2"/>
              </a:rPr>
              <a:t>S</a:t>
            </a:r>
            <a:r>
              <a:rPr lang="en-GB" altLang="en-US" sz="2800" b="0">
                <a:solidFill>
                  <a:srgbClr val="6666FF"/>
                </a:solidFill>
                <a:latin typeface="Arial" pitchFamily="34" charset="0"/>
              </a:rPr>
              <a:t>x</a:t>
            </a:r>
            <a:r>
              <a:rPr lang="en-GB" altLang="en-US" sz="2800" b="0" baseline="30000">
                <a:solidFill>
                  <a:srgbClr val="6666FF"/>
                </a:solidFill>
                <a:latin typeface="Arial" pitchFamily="34" charset="0"/>
              </a:rPr>
              <a:t>2</a:t>
            </a:r>
            <a:r>
              <a:rPr lang="en-GB" altLang="en-US" sz="2800" b="0">
                <a:solidFill>
                  <a:srgbClr val="6666FF"/>
                </a:solidFill>
                <a:latin typeface="Arial" pitchFamily="34" charset="0"/>
              </a:rPr>
              <a:t> = total of the squares of the differences</a:t>
            </a:r>
          </a:p>
        </p:txBody>
      </p:sp>
      <p:sp>
        <p:nvSpPr>
          <p:cNvPr id="96267" name="Text Box 11"/>
          <p:cNvSpPr txBox="1">
            <a:spLocks noChangeArrowheads="1"/>
          </p:cNvSpPr>
          <p:nvPr/>
        </p:nvSpPr>
        <p:spPr bwMode="auto">
          <a:xfrm>
            <a:off x="533400" y="4953000"/>
            <a:ext cx="78486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b="0" i="1">
                <a:solidFill>
                  <a:srgbClr val="CC0099"/>
                </a:solidFill>
                <a:latin typeface="Arial" pitchFamily="34" charset="0"/>
              </a:rPr>
              <a:t>These calculations can be done                                         on a spreadsheet or graphic calculator</a:t>
            </a:r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59" grpId="0" build="p" autoUpdateAnimBg="0"/>
      <p:bldP spid="96266" grpId="0" autoUpdateAnimBg="0"/>
      <p:bldP spid="96267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Formula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GB" altLang="en-US"/>
              <a:t>Substitute your values into the formula</a:t>
            </a:r>
          </a:p>
          <a:p>
            <a:pPr>
              <a:buFontTx/>
              <a:buNone/>
            </a:pPr>
            <a:endParaRPr lang="en-GB" altLang="en-US"/>
          </a:p>
        </p:txBody>
      </p:sp>
      <p:graphicFrame>
        <p:nvGraphicFramePr>
          <p:cNvPr id="147460" name="Object 4"/>
          <p:cNvGraphicFramePr>
            <a:graphicFrameLocks noChangeAspect="1"/>
          </p:cNvGraphicFramePr>
          <p:nvPr/>
        </p:nvGraphicFramePr>
        <p:xfrm>
          <a:off x="2438400" y="2743200"/>
          <a:ext cx="2247900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2576" name="Equation" r:id="rId4" imgW="749160" imgH="431640" progId="Equation.DSMT4">
                  <p:embed/>
                </p:oleObj>
              </mc:Choice>
              <mc:Fallback>
                <p:oleObj name="Equation" r:id="rId4" imgW="749160" imgH="4316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2743200"/>
                        <a:ext cx="2247900" cy="129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47464" name="Group 8"/>
          <p:cNvGrpSpPr>
            <a:grpSpLocks/>
          </p:cNvGrpSpPr>
          <p:nvPr/>
        </p:nvGrpSpPr>
        <p:grpSpPr bwMode="auto">
          <a:xfrm>
            <a:off x="838200" y="4267200"/>
            <a:ext cx="6248400" cy="1552575"/>
            <a:chOff x="2160" y="2640"/>
            <a:chExt cx="3936" cy="978"/>
          </a:xfrm>
        </p:grpSpPr>
        <p:graphicFrame>
          <p:nvGraphicFramePr>
            <p:cNvPr id="147462" name="Object 6"/>
            <p:cNvGraphicFramePr>
              <a:graphicFrameLocks noChangeAspect="1"/>
            </p:cNvGraphicFramePr>
            <p:nvPr/>
          </p:nvGraphicFramePr>
          <p:xfrm>
            <a:off x="2208" y="2640"/>
            <a:ext cx="150" cy="2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2577" name="Equation" r:id="rId6" imgW="126720" imgH="203040" progId="Equation.DSMT4">
                    <p:embed/>
                  </p:oleObj>
                </mc:Choice>
                <mc:Fallback>
                  <p:oleObj name="Equation" r:id="rId6" imgW="126720" imgH="203040" progId="Equation.DSMT4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08" y="2640"/>
                          <a:ext cx="150" cy="24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47463" name="Text Box 7"/>
            <p:cNvSpPr txBox="1">
              <a:spLocks noChangeArrowheads="1"/>
            </p:cNvSpPr>
            <p:nvPr/>
          </p:nvSpPr>
          <p:spPr bwMode="auto">
            <a:xfrm>
              <a:off x="2160" y="2640"/>
              <a:ext cx="3936" cy="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b="0">
                  <a:latin typeface="Arial" pitchFamily="34" charset="0"/>
                </a:rPr>
                <a:t>   = mean of the differences</a:t>
              </a:r>
            </a:p>
            <a:p>
              <a:pPr>
                <a:spcBef>
                  <a:spcPct val="50000"/>
                </a:spcBef>
              </a:pPr>
              <a:r>
                <a:rPr lang="en-GB" altLang="en-US" b="0">
                  <a:latin typeface="Arial" pitchFamily="34" charset="0"/>
                </a:rPr>
                <a:t>s = standard deviation of the differences </a:t>
              </a:r>
            </a:p>
            <a:p>
              <a:pPr>
                <a:spcBef>
                  <a:spcPct val="50000"/>
                </a:spcBef>
              </a:pPr>
              <a:r>
                <a:rPr lang="en-GB" altLang="en-US" b="0">
                  <a:latin typeface="Arial" pitchFamily="34" charset="0"/>
                </a:rPr>
                <a:t>n = number of values</a:t>
              </a:r>
            </a:p>
          </p:txBody>
        </p:sp>
      </p:grpSp>
      <p:sp>
        <p:nvSpPr>
          <p:cNvPr id="147465" name="AutoShape 9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685800" y="6286500"/>
            <a:ext cx="360363" cy="360363"/>
          </a:xfrm>
          <a:prstGeom prst="actionButtonBackPreviou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47466" name="AutoShape 10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077200" y="6261100"/>
            <a:ext cx="360363" cy="360363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47467" name="AutoShape 11">
            <a:hlinkClick r:id="rId8" action="ppaction://hlinkpres?slideindex=2&amp;slidetitle=CHOOSE A PRESENTATION" highlightClick="1"/>
          </p:cNvPr>
          <p:cNvSpPr>
            <a:spLocks noChangeArrowheads="1"/>
          </p:cNvSpPr>
          <p:nvPr/>
        </p:nvSpPr>
        <p:spPr bwMode="auto">
          <a:xfrm>
            <a:off x="4287838" y="6302375"/>
            <a:ext cx="360362" cy="360363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47468" name="AutoShape 12">
            <a:hlinkClick r:id="rId9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239838" y="6281738"/>
            <a:ext cx="360362" cy="360362"/>
          </a:xfrm>
          <a:prstGeom prst="actionButtonBeginning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459" grpId="0" build="p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CC"/>
      </a:lt1>
      <a:dk2>
        <a:srgbClr val="000000"/>
      </a:dk2>
      <a:lt2>
        <a:srgbClr val="5F5F5F"/>
      </a:lt2>
      <a:accent1>
        <a:srgbClr val="6600FF"/>
      </a:accent1>
      <a:accent2>
        <a:srgbClr val="6600CC"/>
      </a:accent2>
      <a:accent3>
        <a:srgbClr val="FFFFE2"/>
      </a:accent3>
      <a:accent4>
        <a:srgbClr val="000000"/>
      </a:accent4>
      <a:accent5>
        <a:srgbClr val="B8AAFF"/>
      </a:accent5>
      <a:accent6>
        <a:srgbClr val="5C00B9"/>
      </a:accent6>
      <a:hlink>
        <a:srgbClr val="3333CC"/>
      </a:hlink>
      <a:folHlink>
        <a:srgbClr val="80008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2239</TotalTime>
  <Words>687</Words>
  <Application>Microsoft Office PowerPoint</Application>
  <PresentationFormat>On-screen Show (4:3)</PresentationFormat>
  <Paragraphs>151</Paragraphs>
  <Slides>17</Slides>
  <Notes>15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Times New Roman</vt:lpstr>
      <vt:lpstr>Arial</vt:lpstr>
      <vt:lpstr>Wingdings</vt:lpstr>
      <vt:lpstr>Symbol</vt:lpstr>
      <vt:lpstr>Helvetica</vt:lpstr>
      <vt:lpstr>Default Design</vt:lpstr>
      <vt:lpstr>Microsoft Excel Chart</vt:lpstr>
      <vt:lpstr>MathType 5.0 Equation</vt:lpstr>
      <vt:lpstr>Microsoft Excel Worksheet</vt:lpstr>
      <vt:lpstr>t-test - paired</vt:lpstr>
      <vt:lpstr>What does it do?</vt:lpstr>
      <vt:lpstr>Planning to use it?</vt:lpstr>
      <vt:lpstr>How does it work?</vt:lpstr>
      <vt:lpstr>Doing the test</vt:lpstr>
      <vt:lpstr>Hypotheses</vt:lpstr>
      <vt:lpstr>Differences</vt:lpstr>
      <vt:lpstr>Mean &amp; Standard Deviation</vt:lpstr>
      <vt:lpstr>Formula</vt:lpstr>
      <vt:lpstr>Degrees of freedom</vt:lpstr>
      <vt:lpstr>Tables</vt:lpstr>
      <vt:lpstr>Make a decision</vt:lpstr>
      <vt:lpstr>Example: Soil Moisture North &amp; South of Hedge</vt:lpstr>
      <vt:lpstr>The data</vt:lpstr>
      <vt:lpstr>Differences</vt:lpstr>
      <vt:lpstr>Mean &amp; Standard Deviation</vt:lpstr>
      <vt:lpstr>The test</vt:lpstr>
    </vt:vector>
  </TitlesOfParts>
  <Company>Curriculum Press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Correlation</dc:title>
  <dc:creator>Cath Brown</dc:creator>
  <cp:lastModifiedBy>setup-Software Setup Account</cp:lastModifiedBy>
  <cp:revision>86</cp:revision>
  <dcterms:created xsi:type="dcterms:W3CDTF">2003-02-19T14:52:26Z</dcterms:created>
  <dcterms:modified xsi:type="dcterms:W3CDTF">2017-03-21T16:13:14Z</dcterms:modified>
</cp:coreProperties>
</file>