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97" r:id="rId3"/>
    <p:sldId id="258" r:id="rId4"/>
    <p:sldId id="298" r:id="rId5"/>
    <p:sldId id="300" r:id="rId6"/>
    <p:sldId id="301" r:id="rId7"/>
    <p:sldId id="302" r:id="rId8"/>
    <p:sldId id="329" r:id="rId9"/>
    <p:sldId id="331" r:id="rId10"/>
    <p:sldId id="304" r:id="rId11"/>
    <p:sldId id="328" r:id="rId12"/>
    <p:sldId id="322" r:id="rId13"/>
    <p:sldId id="325" r:id="rId14"/>
    <p:sldId id="326" r:id="rId15"/>
  </p:sldIdLst>
  <p:sldSz cx="9144000" cy="6858000" type="screen4x3"/>
  <p:notesSz cx="7023100" cy="9382125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  <a:srgbClr val="660033"/>
    <a:srgbClr val="6666FF"/>
    <a:srgbClr val="6600CC"/>
    <a:srgbClr val="009900"/>
    <a:srgbClr val="FF3399"/>
    <a:srgbClr val="99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7904" autoAdjust="0"/>
    <p:restoredTop sz="83725" autoAdjust="0"/>
  </p:normalViewPr>
  <p:slideViewPr>
    <p:cSldViewPr>
      <p:cViewPr varScale="1">
        <p:scale>
          <a:sx n="62" d="100"/>
          <a:sy n="62" d="100"/>
        </p:scale>
        <p:origin x="-120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238" cy="46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35" tIns="46868" rIns="93735" bIns="46868" numCol="1" anchor="t" anchorCtr="0" compatLnSpc="1">
            <a:prstTxWarp prst="textNoShape">
              <a:avLst/>
            </a:prstTxWarp>
          </a:bodyPr>
          <a:lstStyle>
            <a:lvl1pPr defTabSz="936625">
              <a:defRPr sz="1200" b="0"/>
            </a:lvl1pPr>
          </a:lstStyle>
          <a:p>
            <a:endParaRPr lang="en-GB" alt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9863" y="0"/>
            <a:ext cx="3043237" cy="46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35" tIns="46868" rIns="93735" bIns="46868" numCol="1" anchor="t" anchorCtr="0" compatLnSpc="1">
            <a:prstTxWarp prst="textNoShape">
              <a:avLst/>
            </a:prstTxWarp>
          </a:bodyPr>
          <a:lstStyle>
            <a:lvl1pPr algn="r" defTabSz="936625">
              <a:defRPr sz="1200" b="0"/>
            </a:lvl1pPr>
          </a:lstStyle>
          <a:p>
            <a:endParaRPr lang="en-GB" alt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12225"/>
            <a:ext cx="30432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35" tIns="46868" rIns="93735" bIns="46868" numCol="1" anchor="b" anchorCtr="0" compatLnSpc="1">
            <a:prstTxWarp prst="textNoShape">
              <a:avLst/>
            </a:prstTxWarp>
          </a:bodyPr>
          <a:lstStyle>
            <a:lvl1pPr defTabSz="936625">
              <a:defRPr sz="1200" b="0"/>
            </a:lvl1pPr>
          </a:lstStyle>
          <a:p>
            <a:endParaRPr lang="en-GB" alt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9863" y="8912225"/>
            <a:ext cx="30432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35" tIns="46868" rIns="93735" bIns="46868" numCol="1" anchor="b" anchorCtr="0" compatLnSpc="1">
            <a:prstTxWarp prst="textNoShape">
              <a:avLst/>
            </a:prstTxWarp>
          </a:bodyPr>
          <a:lstStyle>
            <a:lvl1pPr algn="r" defTabSz="936625">
              <a:defRPr sz="1200" b="0"/>
            </a:lvl1pPr>
          </a:lstStyle>
          <a:p>
            <a:fld id="{4DE8A7CF-2F3D-465B-91DC-A7A324932CC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358245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238" cy="46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35" tIns="46868" rIns="93735" bIns="46868" numCol="1" anchor="t" anchorCtr="0" compatLnSpc="1">
            <a:prstTxWarp prst="textNoShape">
              <a:avLst/>
            </a:prstTxWarp>
          </a:bodyPr>
          <a:lstStyle>
            <a:lvl1pPr defTabSz="936625">
              <a:defRPr sz="1200" b="0"/>
            </a:lvl1pPr>
          </a:lstStyle>
          <a:p>
            <a:endParaRPr lang="en-GB" alt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9863" y="0"/>
            <a:ext cx="3043237" cy="46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35" tIns="46868" rIns="93735" bIns="46868" numCol="1" anchor="t" anchorCtr="0" compatLnSpc="1">
            <a:prstTxWarp prst="textNoShape">
              <a:avLst/>
            </a:prstTxWarp>
          </a:bodyPr>
          <a:lstStyle>
            <a:lvl1pPr algn="r" defTabSz="936625">
              <a:defRPr sz="1200" b="0"/>
            </a:lvl1pPr>
          </a:lstStyle>
          <a:p>
            <a:endParaRPr lang="en-GB" altLang="en-US"/>
          </a:p>
        </p:txBody>
      </p:sp>
      <p:sp>
        <p:nvSpPr>
          <p:cNvPr id="10244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65225" y="703263"/>
            <a:ext cx="4692650" cy="3517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625" y="4456113"/>
            <a:ext cx="5149850" cy="422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35" tIns="46868" rIns="93735" bIns="4686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12225"/>
            <a:ext cx="30432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35" tIns="46868" rIns="93735" bIns="46868" numCol="1" anchor="b" anchorCtr="0" compatLnSpc="1">
            <a:prstTxWarp prst="textNoShape">
              <a:avLst/>
            </a:prstTxWarp>
          </a:bodyPr>
          <a:lstStyle>
            <a:lvl1pPr defTabSz="936625">
              <a:defRPr sz="1200" b="0"/>
            </a:lvl1pPr>
          </a:lstStyle>
          <a:p>
            <a:endParaRPr lang="en-GB" alt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9863" y="8912225"/>
            <a:ext cx="30432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35" tIns="46868" rIns="93735" bIns="46868" numCol="1" anchor="b" anchorCtr="0" compatLnSpc="1">
            <a:prstTxWarp prst="textNoShape">
              <a:avLst/>
            </a:prstTxWarp>
          </a:bodyPr>
          <a:lstStyle>
            <a:lvl1pPr algn="r" defTabSz="936625">
              <a:defRPr sz="1200" b="0"/>
            </a:lvl1pPr>
          </a:lstStyle>
          <a:p>
            <a:fld id="{21F11F1E-0CFF-4D93-9D03-D9657B749DA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372045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BD3970-0969-4872-9C42-EB02088DEE9E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10137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66813" y="703263"/>
            <a:ext cx="4689475" cy="3517900"/>
          </a:xfrm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If the data is paired, using paired t-test will get a better result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7555EF-B928-453B-856F-2BF95FF8F264}" type="slidenum">
              <a:rPr lang="en-GB" altLang="en-US"/>
              <a:pPr/>
              <a:t>11</a:t>
            </a:fld>
            <a:endParaRPr lang="en-GB" altLang="en-US"/>
          </a:p>
        </p:txBody>
      </p:sp>
      <p:sp>
        <p:nvSpPr>
          <p:cNvPr id="146434" name="Rectangle 1026"/>
          <p:cNvSpPr>
            <a:spLocks noChangeArrowheads="1" noTextEdit="1"/>
          </p:cNvSpPr>
          <p:nvPr>
            <p:ph type="sldImg"/>
          </p:nvPr>
        </p:nvSpPr>
        <p:spPr bwMode="auto">
          <a:xfrm>
            <a:off x="1166813" y="703263"/>
            <a:ext cx="4689475" cy="3517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6435" name="Rectangle 1027"/>
          <p:cNvSpPr>
            <a:spLocks noChangeArrowheads="1"/>
          </p:cNvSpPr>
          <p:nvPr>
            <p:ph type="body" idx="1"/>
          </p:nvPr>
        </p:nvSpPr>
        <p:spPr bwMode="auto">
          <a:xfrm>
            <a:off x="936625" y="4456113"/>
            <a:ext cx="5149850" cy="4222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GB" altLang="en-US"/>
              <a:t>If you are doing a 1-tailed test and the t-value ends up negative, when you expected it to be positive – then you can’t reject H0 (and should probably go back and check your data &amp; assumptions)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578902-56C1-41B6-82A8-6C8F31ED837B}" type="slidenum">
              <a:rPr lang="en-GB" altLang="en-US"/>
              <a:pPr/>
              <a:t>12</a:t>
            </a:fld>
            <a:endParaRPr lang="en-GB" altLang="en-US"/>
          </a:p>
        </p:txBody>
      </p:sp>
      <p:sp>
        <p:nvSpPr>
          <p:cNvPr id="135170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66813" y="703263"/>
            <a:ext cx="4689475" cy="3517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5171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36625" y="4456113"/>
            <a:ext cx="5149850" cy="4222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735" tIns="46868" rIns="93735" bIns="46868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C8D18B-A64D-4532-B723-4BB1F3DDC805}" type="slidenum">
              <a:rPr lang="en-GB" altLang="en-US"/>
              <a:pPr/>
              <a:t>13</a:t>
            </a:fld>
            <a:endParaRPr lang="en-GB" altLang="en-US"/>
          </a:p>
        </p:txBody>
      </p:sp>
      <p:sp>
        <p:nvSpPr>
          <p:cNvPr id="140290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66813" y="703263"/>
            <a:ext cx="4689475" cy="3517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0291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36625" y="4456113"/>
            <a:ext cx="5149850" cy="4222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735" tIns="46868" rIns="93735" bIns="46868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1F23EF-CE8D-4D61-AF0B-B483AADDC856}" type="slidenum">
              <a:rPr lang="en-GB" altLang="en-US"/>
              <a:pPr/>
              <a:t>14</a:t>
            </a:fld>
            <a:endParaRPr lang="en-GB" altLang="en-US"/>
          </a:p>
        </p:txBody>
      </p:sp>
      <p:sp>
        <p:nvSpPr>
          <p:cNvPr id="142338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66813" y="703263"/>
            <a:ext cx="4689475" cy="3517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2339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36625" y="4456113"/>
            <a:ext cx="5149850" cy="4222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735" tIns="46868" rIns="93735" bIns="46868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D49564-2CCC-440E-ABB0-F6028DA3FAAE}" type="slidenum">
              <a:rPr lang="en-GB" altLang="en-US"/>
              <a:pPr/>
              <a:t>2</a:t>
            </a:fld>
            <a:endParaRPr lang="en-GB" altLang="en-US"/>
          </a:p>
        </p:txBody>
      </p:sp>
      <p:sp>
        <p:nvSpPr>
          <p:cNvPr id="102402" name="Rectangle 1026"/>
          <p:cNvSpPr>
            <a:spLocks noChangeArrowheads="1" noTextEdit="1"/>
          </p:cNvSpPr>
          <p:nvPr>
            <p:ph type="sldImg"/>
          </p:nvPr>
        </p:nvSpPr>
        <p:spPr>
          <a:xfrm>
            <a:off x="1166813" y="703263"/>
            <a:ext cx="4689475" cy="3517900"/>
          </a:xfrm>
          <a:ln/>
        </p:spPr>
      </p:sp>
      <p:sp>
        <p:nvSpPr>
          <p:cNvPr id="10240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  <a:p>
            <a:r>
              <a:rPr lang="en-GB" altLang="en-US"/>
              <a:t> 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1A9D8A-A2E4-4079-AA7B-ACE2C44E89E6}" type="slidenum">
              <a:rPr lang="en-GB" altLang="en-US"/>
              <a:pPr/>
              <a:t>3</a:t>
            </a:fld>
            <a:endParaRPr lang="en-GB" altLang="en-US"/>
          </a:p>
        </p:txBody>
      </p:sp>
      <p:sp>
        <p:nvSpPr>
          <p:cNvPr id="12800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66813" y="703263"/>
            <a:ext cx="4689475" cy="3517900"/>
          </a:xfrm>
          <a:ln/>
        </p:spPr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If in doubt whether it’s normal, it’s better to use Mann-Whitney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4A33D3-A56C-49B8-BD36-55967B8A961F}" type="slidenum">
              <a:rPr lang="en-GB" altLang="en-US"/>
              <a:pPr/>
              <a:t>4</a:t>
            </a:fld>
            <a:endParaRPr lang="en-GB" altLang="en-US"/>
          </a:p>
        </p:txBody>
      </p:sp>
      <p:sp>
        <p:nvSpPr>
          <p:cNvPr id="10342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66813" y="703263"/>
            <a:ext cx="4689475" cy="3517900"/>
          </a:xfrm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B02AAD-DD62-4475-80F7-B865B60B4A39}" type="slidenum">
              <a:rPr lang="en-GB" altLang="en-US"/>
              <a:pPr/>
              <a:t>5</a:t>
            </a:fld>
            <a:endParaRPr lang="en-GB" altLang="en-US"/>
          </a:p>
        </p:txBody>
      </p:sp>
      <p:sp>
        <p:nvSpPr>
          <p:cNvPr id="10445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66813" y="703263"/>
            <a:ext cx="4689475" cy="3517900"/>
          </a:xfrm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The underlined terms are hyperlinks to the appropriate slide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D6DAD7-212D-48C5-8FB7-BCA58028C3FD}" type="slidenum">
              <a:rPr lang="en-GB" altLang="en-US"/>
              <a:pPr/>
              <a:t>6</a:t>
            </a:fld>
            <a:endParaRPr lang="en-GB" altLang="en-US"/>
          </a:p>
        </p:txBody>
      </p:sp>
      <p:sp>
        <p:nvSpPr>
          <p:cNvPr id="10547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66813" y="703263"/>
            <a:ext cx="4689475" cy="3517900"/>
          </a:xfrm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The form of the alternative hypothesis should be chosen before getting the data – to ensure there really is a good reason for 1-tailed version, if chosen. 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6DEB35-612E-47B7-97DE-2AC0160F047C}" type="slidenum">
              <a:rPr lang="en-GB" altLang="en-US"/>
              <a:pPr/>
              <a:t>7</a:t>
            </a:fld>
            <a:endParaRPr lang="en-GB" altLang="en-US"/>
          </a:p>
        </p:txBody>
      </p:sp>
      <p:sp>
        <p:nvSpPr>
          <p:cNvPr id="12697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66813" y="703263"/>
            <a:ext cx="4689475" cy="3517900"/>
          </a:xfrm>
          <a:ln/>
        </p:spPr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When putting this into a calculator, it’s best to work out the top and bottom separately, then divide, then square root final answer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6F5B48-1909-4B91-96FE-0B1D82A3552F}" type="slidenum">
              <a:rPr lang="en-GB" altLang="en-US"/>
              <a:pPr/>
              <a:t>8</a:t>
            </a:fld>
            <a:endParaRPr lang="en-GB" altLang="en-US"/>
          </a:p>
        </p:txBody>
      </p:sp>
      <p:sp>
        <p:nvSpPr>
          <p:cNvPr id="150530" name="Rectangle 1026"/>
          <p:cNvSpPr>
            <a:spLocks noChangeArrowheads="1" noTextEdit="1"/>
          </p:cNvSpPr>
          <p:nvPr>
            <p:ph type="sldImg"/>
          </p:nvPr>
        </p:nvSpPr>
        <p:spPr>
          <a:xfrm>
            <a:off x="1166813" y="703263"/>
            <a:ext cx="4689475" cy="3517900"/>
          </a:xfrm>
          <a:ln/>
        </p:spPr>
      </p:sp>
      <p:sp>
        <p:nvSpPr>
          <p:cNvPr id="15053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There are other variants of this formula, but they come to the same thing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913A6E7-629F-4B16-A24D-BFA9CCFAA366}" type="slidenum">
              <a:rPr lang="en-GB" altLang="en-US"/>
              <a:pPr/>
              <a:t>10</a:t>
            </a:fld>
            <a:endParaRPr lang="en-GB" altLang="en-US"/>
          </a:p>
        </p:txBody>
      </p:sp>
      <p:sp>
        <p:nvSpPr>
          <p:cNvPr id="10649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66813" y="703263"/>
            <a:ext cx="4689475" cy="3517900"/>
          </a:xfrm>
          <a:ln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Some tables just quote 1-tail significance levels (or just 2 tail). Double 1-tail levels to get 2-tail levels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68DCF9-A2E9-42E3-947E-F8114BB3740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14037825"/>
      </p:ext>
    </p:extLst>
  </p:cSld>
  <p:clrMapOvr>
    <a:masterClrMapping/>
  </p:clrMapOvr>
  <p:transition>
    <p:pull dir="r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296249-6235-4B79-B854-FC973BCFB62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01863486"/>
      </p:ext>
    </p:extLst>
  </p:cSld>
  <p:clrMapOvr>
    <a:masterClrMapping/>
  </p:clrMapOvr>
  <p:transition>
    <p:pull dir="r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FB1258-0A92-4EF5-8AE9-452D1C85B4D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57047151"/>
      </p:ext>
    </p:extLst>
  </p:cSld>
  <p:clrMapOvr>
    <a:masterClrMapping/>
  </p:clrMapOvr>
  <p:transition>
    <p:pull dir="r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03BD85-CDBA-42BB-82F6-31D4AE3BB3D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28180567"/>
      </p:ext>
    </p:extLst>
  </p:cSld>
  <p:clrMapOvr>
    <a:masterClrMapping/>
  </p:clrMapOvr>
  <p:transition>
    <p:pull dir="r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5CCAE0-307D-4037-A55F-5D96CF0BB7D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0496032"/>
      </p:ext>
    </p:extLst>
  </p:cSld>
  <p:clrMapOvr>
    <a:masterClrMapping/>
  </p:clrMapOvr>
  <p:transition>
    <p:pull dir="r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F8AE19-E8CD-4E6E-B492-6899415B978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56869056"/>
      </p:ext>
    </p:extLst>
  </p:cSld>
  <p:clrMapOvr>
    <a:masterClrMapping/>
  </p:clrMapOvr>
  <p:transition>
    <p:pull dir="r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7155E4-604D-4103-9A53-A31A7DC1F94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61516027"/>
      </p:ext>
    </p:extLst>
  </p:cSld>
  <p:clrMapOvr>
    <a:masterClrMapping/>
  </p:clrMapOvr>
  <p:transition>
    <p:pull dir="r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E788EB-4772-4568-A0EB-6670EED4766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27861177"/>
      </p:ext>
    </p:extLst>
  </p:cSld>
  <p:clrMapOvr>
    <a:masterClrMapping/>
  </p:clrMapOvr>
  <p:transition>
    <p:pull dir="r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6596A8-C527-4E26-8AC0-174ACB4C946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74014328"/>
      </p:ext>
    </p:extLst>
  </p:cSld>
  <p:clrMapOvr>
    <a:masterClrMapping/>
  </p:clrMapOvr>
  <p:transition>
    <p:pull dir="r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57070C-BD4D-40E7-8494-8BD4E036D6B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19603532"/>
      </p:ext>
    </p:extLst>
  </p:cSld>
  <p:clrMapOvr>
    <a:masterClrMapping/>
  </p:clrMapOvr>
  <p:transition>
    <p:pull dir="r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00EC88-A96C-4D04-A05E-99CE71835DC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86183437"/>
      </p:ext>
    </p:extLst>
  </p:cSld>
  <p:clrMapOvr>
    <a:masterClrMapping/>
  </p:clrMapOvr>
  <p:transition>
    <p:pull dir="r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+mn-lt"/>
              </a:defRPr>
            </a:lvl1pPr>
          </a:lstStyle>
          <a:p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+mn-lt"/>
              </a:defRPr>
            </a:lvl1pPr>
          </a:lstStyle>
          <a:p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</a:defRPr>
            </a:lvl1pPr>
          </a:lstStyle>
          <a:p>
            <a:fld id="{8684C302-9F22-4642-AE57-3CA943AFBF66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pull dir="ru"/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rgbClr val="6600CC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6600CC"/>
          </a:solidFill>
          <a:latin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6600CC"/>
          </a:solidFill>
          <a:latin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6600CC"/>
          </a:solidFill>
          <a:latin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6600CC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6600CC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6600CC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6600CC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6600CC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Wingdings" pitchFamily="2" charset="2"/>
        <a:buChar char="Ø"/>
        <a:defRPr sz="2400">
          <a:solidFill>
            <a:srgbClr val="6666FF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¬"/>
        <a:defRPr sz="2000">
          <a:solidFill>
            <a:srgbClr val="CC0099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wmf"/><Relationship Id="rId5" Type="http://schemas.openxmlformats.org/officeDocument/2006/relationships/oleObject" Target="../embeddings/oleObject1.bin"/><Relationship Id="rId4" Type="http://schemas.openxmlformats.org/officeDocument/2006/relationships/hyperlink" Target="../presentation%20chooser.ppt#-1,2,CHOOSE A PRESENTATION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../presentation%20chooser.ppt#-1,2,CHOOSE A PRESENTATION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slide" Target="slide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../presentation%20chooser.ppt#-1,2,CHOOSE A PRESENTATION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slide" Target="slide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../presentation%20chooser.ppt#-1,2,CHOOSE A PRESENTATION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slide" Target="slide5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4.bin"/><Relationship Id="rId11" Type="http://schemas.openxmlformats.org/officeDocument/2006/relationships/image" Target="../media/image13.wmf"/><Relationship Id="rId5" Type="http://schemas.openxmlformats.org/officeDocument/2006/relationships/slide" Target="slide5.xml"/><Relationship Id="rId10" Type="http://schemas.openxmlformats.org/officeDocument/2006/relationships/oleObject" Target="../embeddings/oleObject16.bin"/><Relationship Id="rId4" Type="http://schemas.openxmlformats.org/officeDocument/2006/relationships/hyperlink" Target="../presentation%20chooser.ppt#-1,2,CHOOSE A PRESENTATION" TargetMode="External"/><Relationship Id="rId9" Type="http://schemas.openxmlformats.org/officeDocument/2006/relationships/image" Target="../media/image12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7.bin"/><Relationship Id="rId5" Type="http://schemas.openxmlformats.org/officeDocument/2006/relationships/slide" Target="slide5.xml"/><Relationship Id="rId4" Type="http://schemas.openxmlformats.org/officeDocument/2006/relationships/hyperlink" Target="../presentation%20chooser.ppt#-1,2,CHOOSE A PRESENTATION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../presentation%20chooser.ppt#-1,2,CHOOSE A PRESENTATION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3.bin"/><Relationship Id="rId4" Type="http://schemas.openxmlformats.org/officeDocument/2006/relationships/hyperlink" Target="../presentation%20chooser.ppt#-1,2,CHOOSE A PRESENTATION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4.wmf"/><Relationship Id="rId10" Type="http://schemas.openxmlformats.org/officeDocument/2006/relationships/hyperlink" Target="../presentation%20chooser.ppt#-1,2,CHOOSE A PRESENTATION" TargetMode="External"/><Relationship Id="rId4" Type="http://schemas.openxmlformats.org/officeDocument/2006/relationships/oleObject" Target="../embeddings/oleObject4.bin"/><Relationship Id="rId9" Type="http://schemas.openxmlformats.org/officeDocument/2006/relationships/oleObject" Target="../embeddings/oleObject7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11.xml"/><Relationship Id="rId3" Type="http://schemas.openxmlformats.org/officeDocument/2006/relationships/slide" Target="slide6.xml"/><Relationship Id="rId7" Type="http://schemas.openxmlformats.org/officeDocument/2006/relationships/slide" Target="slide10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slide" Target="slide9.xml"/><Relationship Id="rId5" Type="http://schemas.openxmlformats.org/officeDocument/2006/relationships/slide" Target="slide8.xml"/><Relationship Id="rId10" Type="http://schemas.openxmlformats.org/officeDocument/2006/relationships/slide" Target="slide12.xml"/><Relationship Id="rId4" Type="http://schemas.openxmlformats.org/officeDocument/2006/relationships/slide" Target="slide7.xml"/><Relationship Id="rId9" Type="http://schemas.openxmlformats.org/officeDocument/2006/relationships/hyperlink" Target="../presentation%20chooser.ppt#-1,2,CHOOSE A PRESENTATION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../presentation%20chooser.ppt#-1,2,CHOOSE A PRESENTATION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slide" Target="slide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8.bin"/><Relationship Id="rId11" Type="http://schemas.openxmlformats.org/officeDocument/2006/relationships/image" Target="../media/image8.wmf"/><Relationship Id="rId5" Type="http://schemas.openxmlformats.org/officeDocument/2006/relationships/slide" Target="slide5.xml"/><Relationship Id="rId10" Type="http://schemas.openxmlformats.org/officeDocument/2006/relationships/oleObject" Target="../embeddings/oleObject10.bin"/><Relationship Id="rId4" Type="http://schemas.openxmlformats.org/officeDocument/2006/relationships/hyperlink" Target="../presentation%20chooser.ppt#-1,2,CHOOSE A PRESENTATION" TargetMode="External"/><Relationship Id="rId9" Type="http://schemas.openxmlformats.org/officeDocument/2006/relationships/image" Target="../media/image7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1.bin"/><Relationship Id="rId11" Type="http://schemas.openxmlformats.org/officeDocument/2006/relationships/image" Target="../media/image8.wmf"/><Relationship Id="rId5" Type="http://schemas.openxmlformats.org/officeDocument/2006/relationships/slide" Target="slide5.xml"/><Relationship Id="rId10" Type="http://schemas.openxmlformats.org/officeDocument/2006/relationships/oleObject" Target="../embeddings/oleObject13.bin"/><Relationship Id="rId4" Type="http://schemas.openxmlformats.org/officeDocument/2006/relationships/hyperlink" Target="../presentation%20chooser.ppt#-1,2,CHOOSE A PRESENTATION" TargetMode="External"/><Relationship Id="rId9" Type="http://schemas.openxmlformats.org/officeDocument/2006/relationships/image" Target="../media/image7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hyperlink" Target="../presentation%20chooser.ppt#-1,2,CHOOSE A PRESENTATION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2286000"/>
            <a:ext cx="8534400" cy="1143000"/>
          </a:xfrm>
        </p:spPr>
        <p:txBody>
          <a:bodyPr/>
          <a:lstStyle/>
          <a:p>
            <a:r>
              <a:rPr lang="en-GB" altLang="en-US" sz="6600" b="1"/>
              <a:t>t-test - unpaired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553200" cy="1295400"/>
          </a:xfrm>
        </p:spPr>
        <p:txBody>
          <a:bodyPr/>
          <a:lstStyle/>
          <a:p>
            <a:r>
              <a:rPr lang="en-GB" altLang="en-US" sz="4000" i="1"/>
              <a:t>Testing for a difference</a:t>
            </a:r>
          </a:p>
        </p:txBody>
      </p:sp>
      <p:sp>
        <p:nvSpPr>
          <p:cNvPr id="2060" name="AutoShape 12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077200" y="6261100"/>
            <a:ext cx="360363" cy="360363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061" name="AutoShape 13">
            <a:hlinkClick r:id="rId4" action="ppaction://hlinkpres?slideindex=2&amp;slidetitle=CHOOSE A PRESENTATION" highlightClick="1"/>
          </p:cNvPr>
          <p:cNvSpPr>
            <a:spLocks noChangeArrowheads="1"/>
          </p:cNvSpPr>
          <p:nvPr/>
        </p:nvSpPr>
        <p:spPr bwMode="auto">
          <a:xfrm>
            <a:off x="4287838" y="6302375"/>
            <a:ext cx="360362" cy="360363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aphicFrame>
        <p:nvGraphicFramePr>
          <p:cNvPr id="2071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0584897"/>
              </p:ext>
            </p:extLst>
          </p:nvPr>
        </p:nvGraphicFramePr>
        <p:xfrm>
          <a:off x="6444208" y="476672"/>
          <a:ext cx="2228850" cy="167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7" name="Equation" r:id="rId5" imgW="965160" imgH="723600" progId="Equation.DSMT4">
                  <p:embed/>
                </p:oleObj>
              </mc:Choice>
              <mc:Fallback>
                <p:oleObj name="Equation" r:id="rId5" imgW="965160" imgH="723600" progId="Equation.DSMT4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4208" y="476672"/>
                        <a:ext cx="2228850" cy="1671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72" name="Object 24"/>
          <p:cNvGraphicFramePr>
            <a:graphicFrameLocks noChangeAspect="1"/>
          </p:cNvGraphicFramePr>
          <p:nvPr/>
        </p:nvGraphicFramePr>
        <p:xfrm>
          <a:off x="609600" y="381000"/>
          <a:ext cx="1981200" cy="185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8" name="Chart" r:id="rId7" imgW="3372055" imgH="3162494" progId="Excel.Chart.8">
                  <p:embed/>
                </p:oleObj>
              </mc:Choice>
              <mc:Fallback>
                <p:oleObj name="Chart" r:id="rId7" imgW="3372055" imgH="3162494" progId="Excel.Chart.8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381000"/>
                        <a:ext cx="1981200" cy="1857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GB" altLang="en-US"/>
              <a:t>Tables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143000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GB" altLang="en-US"/>
              <a:t>This is a t table</a:t>
            </a:r>
          </a:p>
        </p:txBody>
      </p:sp>
      <p:sp>
        <p:nvSpPr>
          <p:cNvPr id="98308" name="AutoShape 4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685800" y="6286500"/>
            <a:ext cx="360363" cy="360363"/>
          </a:xfrm>
          <a:prstGeom prst="actionButtonBackPreviou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8309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077200" y="6261100"/>
            <a:ext cx="360363" cy="360363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8310" name="AutoShape 6">
            <a:hlinkClick r:id="rId3" action="ppaction://hlinkpres?slideindex=2&amp;slidetitle=CHOOSE A PRESENTATION" highlightClick="1"/>
          </p:cNvPr>
          <p:cNvSpPr>
            <a:spLocks noChangeArrowheads="1"/>
          </p:cNvSpPr>
          <p:nvPr/>
        </p:nvSpPr>
        <p:spPr bwMode="auto">
          <a:xfrm>
            <a:off x="4287838" y="6302375"/>
            <a:ext cx="360362" cy="360363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8312" name="AutoShape 8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239838" y="6281738"/>
            <a:ext cx="360362" cy="360362"/>
          </a:xfrm>
          <a:prstGeom prst="actionButtonBeginning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pSp>
        <p:nvGrpSpPr>
          <p:cNvPr id="98330" name="Group 26"/>
          <p:cNvGrpSpPr>
            <a:grpSpLocks/>
          </p:cNvGrpSpPr>
          <p:nvPr/>
        </p:nvGrpSpPr>
        <p:grpSpPr bwMode="auto">
          <a:xfrm>
            <a:off x="317500" y="2597150"/>
            <a:ext cx="2654300" cy="1876425"/>
            <a:chOff x="200" y="1746"/>
            <a:chExt cx="1672" cy="1182"/>
          </a:xfrm>
        </p:grpSpPr>
        <p:sp>
          <p:nvSpPr>
            <p:cNvPr id="98317" name="Text Box 13"/>
            <p:cNvSpPr txBox="1">
              <a:spLocks noChangeArrowheads="1"/>
            </p:cNvSpPr>
            <p:nvPr/>
          </p:nvSpPr>
          <p:spPr bwMode="auto">
            <a:xfrm>
              <a:off x="200" y="1746"/>
              <a:ext cx="1104" cy="446"/>
            </a:xfrm>
            <a:prstGeom prst="rect">
              <a:avLst/>
            </a:prstGeom>
            <a:noFill/>
            <a:ln w="25400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6000" tIns="36000" rIns="36000" bIns="360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altLang="en-US" sz="2000" b="0">
                  <a:latin typeface="Arial" pitchFamily="34" charset="0"/>
                </a:rPr>
                <a:t>Degrees of freedom</a:t>
              </a:r>
            </a:p>
          </p:txBody>
        </p:sp>
        <p:sp>
          <p:nvSpPr>
            <p:cNvPr id="98326" name="Line 22"/>
            <p:cNvSpPr>
              <a:spLocks noChangeShapeType="1"/>
            </p:cNvSpPr>
            <p:nvPr/>
          </p:nvSpPr>
          <p:spPr bwMode="auto">
            <a:xfrm flipH="1" flipV="1">
              <a:off x="1296" y="1872"/>
              <a:ext cx="576" cy="1056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98331" name="Group 27"/>
          <p:cNvGrpSpPr>
            <a:grpSpLocks/>
          </p:cNvGrpSpPr>
          <p:nvPr/>
        </p:nvGrpSpPr>
        <p:grpSpPr bwMode="auto">
          <a:xfrm>
            <a:off x="5562600" y="968375"/>
            <a:ext cx="3200400" cy="1524000"/>
            <a:chOff x="3504" y="720"/>
            <a:chExt cx="2016" cy="960"/>
          </a:xfrm>
        </p:grpSpPr>
        <p:sp>
          <p:nvSpPr>
            <p:cNvPr id="98318" name="Text Box 14"/>
            <p:cNvSpPr txBox="1">
              <a:spLocks noChangeArrowheads="1"/>
            </p:cNvSpPr>
            <p:nvPr/>
          </p:nvSpPr>
          <p:spPr bwMode="auto">
            <a:xfrm>
              <a:off x="3504" y="720"/>
              <a:ext cx="2016" cy="650"/>
            </a:xfrm>
            <a:prstGeom prst="rect">
              <a:avLst/>
            </a:prstGeom>
            <a:noFill/>
            <a:ln w="25400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GB" altLang="en-US" sz="2000" b="0">
                  <a:latin typeface="Arial" pitchFamily="34" charset="0"/>
                </a:rPr>
                <a:t>Significance levels  - note </a:t>
              </a:r>
            </a:p>
            <a:p>
              <a:pPr algn="ctr"/>
              <a:r>
                <a:rPr lang="en-GB" altLang="en-US" sz="2000" b="0">
                  <a:latin typeface="Arial" pitchFamily="34" charset="0"/>
                </a:rPr>
                <a:t>different values for 1 and 2-tailed</a:t>
              </a:r>
            </a:p>
          </p:txBody>
        </p:sp>
        <p:sp>
          <p:nvSpPr>
            <p:cNvPr id="98323" name="Line 19"/>
            <p:cNvSpPr>
              <a:spLocks noChangeShapeType="1"/>
            </p:cNvSpPr>
            <p:nvPr/>
          </p:nvSpPr>
          <p:spPr bwMode="auto">
            <a:xfrm flipV="1">
              <a:off x="4176" y="1372"/>
              <a:ext cx="413" cy="30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pic>
        <p:nvPicPr>
          <p:cNvPr id="98332" name="Picture 28" descr="C:\Documents and Settings\Administrator\Desktop\Presentations\Additional files\t-table copy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636" b="62099"/>
          <a:stretch>
            <a:fillRect/>
          </a:stretch>
        </p:blipFill>
        <p:spPr bwMode="auto">
          <a:xfrm>
            <a:off x="2971800" y="2514600"/>
            <a:ext cx="5486400" cy="3300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7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GB" altLang="en-US"/>
              <a:t>Make a decision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7772400" cy="4495800"/>
          </a:xfrm>
        </p:spPr>
        <p:txBody>
          <a:bodyPr/>
          <a:lstStyle/>
          <a:p>
            <a:r>
              <a:rPr lang="en-GB" altLang="en-US" sz="2800"/>
              <a:t>If your value is </a:t>
            </a:r>
            <a:r>
              <a:rPr lang="en-GB" altLang="en-US" sz="2800">
                <a:solidFill>
                  <a:srgbClr val="CC0099"/>
                </a:solidFill>
              </a:rPr>
              <a:t>bigger</a:t>
            </a:r>
            <a:r>
              <a:rPr lang="en-GB" altLang="en-US" sz="2800"/>
              <a:t> than the tables value then you can </a:t>
            </a:r>
            <a:r>
              <a:rPr lang="en-GB" altLang="en-US" sz="2800">
                <a:solidFill>
                  <a:srgbClr val="CC0099"/>
                </a:solidFill>
              </a:rPr>
              <a:t>reject</a:t>
            </a:r>
            <a:r>
              <a:rPr lang="en-GB" altLang="en-US" sz="2800"/>
              <a:t> the null hypothesis.  Otherwise you must accept it.</a:t>
            </a:r>
          </a:p>
          <a:p>
            <a:r>
              <a:rPr lang="en-GB" altLang="en-US" sz="2800"/>
              <a:t>Make sure you choose the right tables value – it depends whether your test is 1 or 2 tailed:</a:t>
            </a:r>
          </a:p>
          <a:p>
            <a:pPr lvl="1"/>
            <a:r>
              <a:rPr lang="en-GB" altLang="en-US"/>
              <a:t>If you are using </a:t>
            </a:r>
            <a:r>
              <a:rPr lang="en-GB" altLang="en-US">
                <a:solidFill>
                  <a:srgbClr val="CC0099"/>
                </a:solidFill>
              </a:rPr>
              <a:t>H</a:t>
            </a:r>
            <a:r>
              <a:rPr lang="en-GB" altLang="en-US" baseline="-25000">
                <a:solidFill>
                  <a:srgbClr val="CC0099"/>
                </a:solidFill>
              </a:rPr>
              <a:t>1</a:t>
            </a:r>
            <a:r>
              <a:rPr lang="en-GB" altLang="en-US"/>
              <a:t>:</a:t>
            </a:r>
            <a:r>
              <a:rPr lang="en-GB" altLang="en-US" baseline="-25000"/>
              <a:t> </a:t>
            </a:r>
            <a:r>
              <a:rPr lang="en-GB" altLang="en-US">
                <a:solidFill>
                  <a:srgbClr val="CC0099"/>
                </a:solidFill>
              </a:rPr>
              <a:t>mean1 &gt; mean 2</a:t>
            </a:r>
            <a:r>
              <a:rPr lang="en-GB" altLang="en-US"/>
              <a:t>, you are doing a </a:t>
            </a:r>
            <a:r>
              <a:rPr lang="en-GB" altLang="en-US">
                <a:solidFill>
                  <a:srgbClr val="CC0099"/>
                </a:solidFill>
              </a:rPr>
              <a:t>1-tailed test </a:t>
            </a:r>
          </a:p>
          <a:p>
            <a:pPr lvl="1"/>
            <a:r>
              <a:rPr lang="en-GB" altLang="en-US"/>
              <a:t>If you are using </a:t>
            </a:r>
            <a:r>
              <a:rPr lang="en-GB" altLang="en-US">
                <a:solidFill>
                  <a:srgbClr val="CC0099"/>
                </a:solidFill>
              </a:rPr>
              <a:t>H</a:t>
            </a:r>
            <a:r>
              <a:rPr lang="en-GB" altLang="en-US" baseline="-25000">
                <a:solidFill>
                  <a:srgbClr val="CC0099"/>
                </a:solidFill>
              </a:rPr>
              <a:t>1</a:t>
            </a:r>
            <a:r>
              <a:rPr lang="en-GB" altLang="en-US" baseline="-25000"/>
              <a:t>: </a:t>
            </a:r>
            <a:r>
              <a:rPr lang="en-GB" altLang="en-US">
                <a:solidFill>
                  <a:srgbClr val="CC0099"/>
                </a:solidFill>
              </a:rPr>
              <a:t>mean1 </a:t>
            </a:r>
            <a:r>
              <a:rPr lang="en-GB" altLang="en-US">
                <a:solidFill>
                  <a:srgbClr val="CC0099"/>
                </a:solidFill>
                <a:sym typeface="Symbol" pitchFamily="18" charset="2"/>
              </a:rPr>
              <a:t></a:t>
            </a:r>
            <a:r>
              <a:rPr lang="en-GB" altLang="en-US">
                <a:solidFill>
                  <a:srgbClr val="CC0099"/>
                </a:solidFill>
              </a:rPr>
              <a:t> mean 2, </a:t>
            </a:r>
            <a:r>
              <a:rPr lang="en-GB" altLang="en-US"/>
              <a:t>you are doing a </a:t>
            </a:r>
            <a:r>
              <a:rPr lang="en-GB" altLang="en-US">
                <a:solidFill>
                  <a:srgbClr val="CC0099"/>
                </a:solidFill>
              </a:rPr>
              <a:t>2-tailed test </a:t>
            </a:r>
          </a:p>
          <a:p>
            <a:endParaRPr lang="en-GB" altLang="en-US" sz="2800"/>
          </a:p>
        </p:txBody>
      </p:sp>
      <p:sp>
        <p:nvSpPr>
          <p:cNvPr id="145412" name="AutoShape 4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685800" y="6286500"/>
            <a:ext cx="360363" cy="360363"/>
          </a:xfrm>
          <a:prstGeom prst="actionButtonBackPreviou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5413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077200" y="6261100"/>
            <a:ext cx="360363" cy="360363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5414" name="AutoShape 6">
            <a:hlinkClick r:id="rId3" action="ppaction://hlinkpres?slideindex=2&amp;slidetitle=CHOOSE A PRESENTATION" highlightClick="1"/>
          </p:cNvPr>
          <p:cNvSpPr>
            <a:spLocks noChangeArrowheads="1"/>
          </p:cNvSpPr>
          <p:nvPr/>
        </p:nvSpPr>
        <p:spPr bwMode="auto">
          <a:xfrm>
            <a:off x="4287838" y="6302375"/>
            <a:ext cx="360362" cy="360363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5415" name="AutoShape 7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239838" y="6281738"/>
            <a:ext cx="360362" cy="360362"/>
          </a:xfrm>
          <a:prstGeom prst="actionButtonBeginning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11" grpId="0" build="p" bldLvl="2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09600"/>
            <a:ext cx="8610600" cy="1143000"/>
          </a:xfrm>
        </p:spPr>
        <p:txBody>
          <a:bodyPr/>
          <a:lstStyle/>
          <a:p>
            <a:r>
              <a:rPr lang="en-GB" altLang="en-US" sz="3600"/>
              <a:t>Example: Lichen areas in polluted &amp; unpolluted locations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77200" cy="4114800"/>
          </a:xfrm>
        </p:spPr>
        <p:txBody>
          <a:bodyPr/>
          <a:lstStyle/>
          <a:p>
            <a:pPr marL="0" indent="0" algn="just">
              <a:lnSpc>
                <a:spcPct val="90000"/>
              </a:lnSpc>
              <a:buFontTx/>
              <a:buNone/>
              <a:tabLst>
                <a:tab pos="568325" algn="l"/>
                <a:tab pos="2187575" algn="l"/>
                <a:tab pos="2946400" algn="l"/>
                <a:tab pos="3721100" algn="l"/>
                <a:tab pos="4479925" algn="l"/>
                <a:tab pos="5238750" algn="l"/>
                <a:tab pos="5908675" algn="l"/>
                <a:tab pos="6578600" algn="l"/>
              </a:tabLst>
            </a:pPr>
            <a:r>
              <a:rPr lang="en-GB" altLang="en-US" sz="2800"/>
              <a:t>A student obtained the following data on areas of lichen at a polluted and an unpolluted location</a:t>
            </a:r>
          </a:p>
          <a:p>
            <a:pPr marL="0" indent="0">
              <a:lnSpc>
                <a:spcPct val="90000"/>
              </a:lnSpc>
              <a:buFontTx/>
              <a:buNone/>
              <a:tabLst>
                <a:tab pos="568325" algn="l"/>
                <a:tab pos="2187575" algn="l"/>
                <a:tab pos="2946400" algn="l"/>
                <a:tab pos="3721100" algn="l"/>
                <a:tab pos="4479925" algn="l"/>
                <a:tab pos="5238750" algn="l"/>
                <a:tab pos="5908675" algn="l"/>
                <a:tab pos="6578600" algn="l"/>
              </a:tabLst>
            </a:pPr>
            <a:r>
              <a:rPr lang="en-GB" altLang="en-US" sz="2400"/>
              <a:t>	Polluted: 	</a:t>
            </a:r>
            <a:r>
              <a:rPr lang="en-GB" altLang="en-US" sz="2200"/>
              <a:t>300 	400 	400 	330 	370</a:t>
            </a:r>
          </a:p>
          <a:p>
            <a:pPr marL="0" indent="0">
              <a:lnSpc>
                <a:spcPct val="90000"/>
              </a:lnSpc>
              <a:buFontTx/>
              <a:buNone/>
              <a:tabLst>
                <a:tab pos="568325" algn="l"/>
                <a:tab pos="2187575" algn="l"/>
                <a:tab pos="2946400" algn="l"/>
                <a:tab pos="3721100" algn="l"/>
                <a:tab pos="4479925" algn="l"/>
                <a:tab pos="5238750" algn="l"/>
                <a:tab pos="5908675" algn="l"/>
                <a:tab pos="6578600" algn="l"/>
              </a:tabLst>
            </a:pPr>
            <a:r>
              <a:rPr lang="en-GB" altLang="en-US" sz="2400"/>
              <a:t>	Unpolluted 	</a:t>
            </a:r>
            <a:r>
              <a:rPr lang="en-GB" altLang="en-US" sz="2200"/>
              <a:t>600 	420 	540 	190 	260 	800 	740</a:t>
            </a:r>
          </a:p>
          <a:p>
            <a:pPr marL="0" indent="0" algn="just">
              <a:lnSpc>
                <a:spcPct val="90000"/>
              </a:lnSpc>
              <a:buFontTx/>
              <a:buNone/>
              <a:tabLst>
                <a:tab pos="568325" algn="l"/>
                <a:tab pos="2187575" algn="l"/>
                <a:tab pos="2946400" algn="l"/>
                <a:tab pos="3721100" algn="l"/>
                <a:tab pos="4479925" algn="l"/>
                <a:tab pos="5238750" algn="l"/>
                <a:tab pos="5908675" algn="l"/>
                <a:tab pos="6578600" algn="l"/>
              </a:tabLst>
            </a:pPr>
            <a:endParaRPr lang="en-GB" altLang="en-US" sz="2200"/>
          </a:p>
          <a:p>
            <a:pPr marL="0" indent="0" algn="just">
              <a:lnSpc>
                <a:spcPct val="90000"/>
              </a:lnSpc>
              <a:buFontTx/>
              <a:buNone/>
              <a:tabLst>
                <a:tab pos="568325" algn="l"/>
                <a:tab pos="2187575" algn="l"/>
                <a:tab pos="2946400" algn="l"/>
                <a:tab pos="3721100" algn="l"/>
                <a:tab pos="4479925" algn="l"/>
                <a:tab pos="5238750" algn="l"/>
                <a:tab pos="5908675" algn="l"/>
                <a:tab pos="6578600" algn="l"/>
              </a:tabLst>
            </a:pPr>
            <a:r>
              <a:rPr lang="en-GB" altLang="en-US"/>
              <a:t>Hypotheses:</a:t>
            </a:r>
          </a:p>
          <a:p>
            <a:pPr marL="0" indent="0" algn="just">
              <a:lnSpc>
                <a:spcPct val="90000"/>
              </a:lnSpc>
              <a:spcBef>
                <a:spcPct val="0"/>
              </a:spcBef>
              <a:buFontTx/>
              <a:buNone/>
              <a:tabLst>
                <a:tab pos="568325" algn="l"/>
                <a:tab pos="2187575" algn="l"/>
                <a:tab pos="2946400" algn="l"/>
                <a:tab pos="3721100" algn="l"/>
                <a:tab pos="4479925" algn="l"/>
                <a:tab pos="5238750" algn="l"/>
                <a:tab pos="5908675" algn="l"/>
                <a:tab pos="6578600" algn="l"/>
              </a:tabLst>
            </a:pPr>
            <a:r>
              <a:rPr lang="en-GB" altLang="en-US" sz="2800">
                <a:solidFill>
                  <a:srgbClr val="CC0099"/>
                </a:solidFill>
              </a:rPr>
              <a:t>H</a:t>
            </a:r>
            <a:r>
              <a:rPr lang="en-GB" altLang="en-US" sz="2800" baseline="-25000">
                <a:solidFill>
                  <a:srgbClr val="CC0099"/>
                </a:solidFill>
              </a:rPr>
              <a:t>0:	</a:t>
            </a:r>
            <a:r>
              <a:rPr lang="en-GB" altLang="en-US" sz="2800">
                <a:solidFill>
                  <a:srgbClr val="CC0099"/>
                </a:solidFill>
              </a:rPr>
              <a:t>Mean area at polluted location = mean area at</a:t>
            </a:r>
          </a:p>
          <a:p>
            <a:pPr marL="0" indent="0" algn="just">
              <a:lnSpc>
                <a:spcPct val="90000"/>
              </a:lnSpc>
              <a:spcBef>
                <a:spcPct val="0"/>
              </a:spcBef>
              <a:buFontTx/>
              <a:buNone/>
              <a:tabLst>
                <a:tab pos="568325" algn="l"/>
                <a:tab pos="2187575" algn="l"/>
                <a:tab pos="2946400" algn="l"/>
                <a:tab pos="3721100" algn="l"/>
                <a:tab pos="4479925" algn="l"/>
                <a:tab pos="5238750" algn="l"/>
                <a:tab pos="5908675" algn="l"/>
                <a:tab pos="6578600" algn="l"/>
              </a:tabLst>
            </a:pPr>
            <a:r>
              <a:rPr lang="en-GB" altLang="en-US" sz="2800">
                <a:solidFill>
                  <a:srgbClr val="CC0099"/>
                </a:solidFill>
              </a:rPr>
              <a:t>	unpolluted location. </a:t>
            </a:r>
          </a:p>
          <a:p>
            <a:pPr marL="0" indent="0" algn="just">
              <a:lnSpc>
                <a:spcPct val="90000"/>
              </a:lnSpc>
              <a:buFontTx/>
              <a:buNone/>
              <a:tabLst>
                <a:tab pos="568325" algn="l"/>
                <a:tab pos="2187575" algn="l"/>
                <a:tab pos="2946400" algn="l"/>
                <a:tab pos="3721100" algn="l"/>
                <a:tab pos="4479925" algn="l"/>
                <a:tab pos="5238750" algn="l"/>
                <a:tab pos="5908675" algn="l"/>
                <a:tab pos="6578600" algn="l"/>
              </a:tabLst>
            </a:pPr>
            <a:r>
              <a:rPr lang="en-GB" altLang="en-US" sz="2800">
                <a:solidFill>
                  <a:srgbClr val="CC0099"/>
                </a:solidFill>
              </a:rPr>
              <a:t>H</a:t>
            </a:r>
            <a:r>
              <a:rPr lang="en-GB" altLang="en-US" sz="2800" baseline="-25000">
                <a:solidFill>
                  <a:srgbClr val="CC0099"/>
                </a:solidFill>
              </a:rPr>
              <a:t>1	</a:t>
            </a:r>
            <a:r>
              <a:rPr lang="en-GB" altLang="en-US" sz="2800">
                <a:solidFill>
                  <a:srgbClr val="CC0099"/>
                </a:solidFill>
              </a:rPr>
              <a:t>Mean area at polluted </a:t>
            </a:r>
            <a:r>
              <a:rPr lang="en-GB" altLang="en-US" sz="2800">
                <a:solidFill>
                  <a:srgbClr val="CC0099"/>
                </a:solidFill>
                <a:sym typeface="Symbol" pitchFamily="18" charset="2"/>
              </a:rPr>
              <a:t></a:t>
            </a:r>
            <a:r>
              <a:rPr lang="en-GB" altLang="en-US" sz="2800">
                <a:solidFill>
                  <a:srgbClr val="CC0099"/>
                </a:solidFill>
              </a:rPr>
              <a:t> location mean area at 	unpolluted location</a:t>
            </a:r>
          </a:p>
          <a:p>
            <a:pPr marL="0" indent="0" algn="just">
              <a:lnSpc>
                <a:spcPct val="90000"/>
              </a:lnSpc>
              <a:buFontTx/>
              <a:buNone/>
              <a:tabLst>
                <a:tab pos="568325" algn="l"/>
                <a:tab pos="2187575" algn="l"/>
                <a:tab pos="2946400" algn="l"/>
                <a:tab pos="3721100" algn="l"/>
                <a:tab pos="4479925" algn="l"/>
                <a:tab pos="5238750" algn="l"/>
                <a:tab pos="5908675" algn="l"/>
                <a:tab pos="6578600" algn="l"/>
              </a:tabLst>
            </a:pPr>
            <a:endParaRPr lang="en-GB" altLang="en-US" sz="2800"/>
          </a:p>
        </p:txBody>
      </p:sp>
      <p:sp>
        <p:nvSpPr>
          <p:cNvPr id="134148" name="AutoShape 4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685800" y="6286500"/>
            <a:ext cx="360363" cy="360363"/>
          </a:xfrm>
          <a:prstGeom prst="actionButtonBackPreviou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34149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077200" y="6261100"/>
            <a:ext cx="360363" cy="360363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34150" name="AutoShape 6">
            <a:hlinkClick r:id="rId3" action="ppaction://hlinkpres?slideindex=2&amp;slidetitle=CHOOSE A PRESENTATION" highlightClick="1"/>
          </p:cNvPr>
          <p:cNvSpPr>
            <a:spLocks noChangeArrowheads="1"/>
          </p:cNvSpPr>
          <p:nvPr/>
        </p:nvSpPr>
        <p:spPr bwMode="auto">
          <a:xfrm>
            <a:off x="4287838" y="6302375"/>
            <a:ext cx="360362" cy="360363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34151" name="AutoShape 7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239838" y="6281738"/>
            <a:ext cx="360362" cy="360362"/>
          </a:xfrm>
          <a:prstGeom prst="actionButtonBeginning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147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4925"/>
            <a:ext cx="7772400" cy="1143000"/>
          </a:xfrm>
        </p:spPr>
        <p:txBody>
          <a:bodyPr/>
          <a:lstStyle/>
          <a:p>
            <a:r>
              <a:rPr lang="en-GB" altLang="en-US"/>
              <a:t>Means &amp; Standard Deviation</a:t>
            </a:r>
          </a:p>
        </p:txBody>
      </p:sp>
      <p:sp>
        <p:nvSpPr>
          <p:cNvPr id="139269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077200" y="6261100"/>
            <a:ext cx="360363" cy="360363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39270" name="AutoShape 6">
            <a:hlinkClick r:id="rId4" action="ppaction://hlinkpres?slideindex=2&amp;slidetitle=CHOOSE A PRESENTATION" highlightClick="1"/>
          </p:cNvPr>
          <p:cNvSpPr>
            <a:spLocks noChangeArrowheads="1"/>
          </p:cNvSpPr>
          <p:nvPr/>
        </p:nvSpPr>
        <p:spPr bwMode="auto">
          <a:xfrm>
            <a:off x="4287838" y="6302375"/>
            <a:ext cx="360362" cy="360363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39271" name="AutoShape 7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239838" y="6281738"/>
            <a:ext cx="360362" cy="360362"/>
          </a:xfrm>
          <a:prstGeom prst="actionButtonBeginning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pSp>
        <p:nvGrpSpPr>
          <p:cNvPr id="139281" name="Group 17"/>
          <p:cNvGrpSpPr>
            <a:grpSpLocks/>
          </p:cNvGrpSpPr>
          <p:nvPr/>
        </p:nvGrpSpPr>
        <p:grpSpPr bwMode="auto">
          <a:xfrm>
            <a:off x="228600" y="1143000"/>
            <a:ext cx="8763000" cy="2209800"/>
            <a:chOff x="240" y="2352"/>
            <a:chExt cx="5520" cy="1392"/>
          </a:xfrm>
        </p:grpSpPr>
        <p:graphicFrame>
          <p:nvGraphicFramePr>
            <p:cNvPr id="139277" name="Object 13"/>
            <p:cNvGraphicFramePr>
              <a:graphicFrameLocks noChangeAspect="1"/>
            </p:cNvGraphicFramePr>
            <p:nvPr/>
          </p:nvGraphicFramePr>
          <p:xfrm>
            <a:off x="694" y="2640"/>
            <a:ext cx="305" cy="39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3606" name="Equation" r:id="rId6" imgW="164880" imgH="215640" progId="Equation.DSMT4">
                    <p:embed/>
                  </p:oleObj>
                </mc:Choice>
                <mc:Fallback>
                  <p:oleObj name="Equation" r:id="rId6" imgW="164880" imgH="215640" progId="Equation.DSMT4">
                    <p:embed/>
                    <p:pic>
                      <p:nvPicPr>
                        <p:cNvPr id="0" name="Object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94" y="2640"/>
                          <a:ext cx="305" cy="39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9280" name="Rectangle 16"/>
            <p:cNvSpPr>
              <a:spLocks noChangeArrowheads="1"/>
            </p:cNvSpPr>
            <p:nvPr/>
          </p:nvSpPr>
          <p:spPr bwMode="auto">
            <a:xfrm>
              <a:off x="240" y="2352"/>
              <a:ext cx="5520" cy="13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defTabSz="952500">
                <a:tabLst>
                  <a:tab pos="571500" algn="l"/>
                  <a:tab pos="952500" algn="l"/>
                  <a:tab pos="1244600" algn="l"/>
                  <a:tab pos="1524000" algn="l"/>
                  <a:tab pos="1816100" algn="l"/>
                  <a:tab pos="2095500" algn="l"/>
                  <a:tab pos="2387600" algn="l"/>
                  <a:tab pos="2667000" algn="l"/>
                  <a:tab pos="2959100" algn="l"/>
                  <a:tab pos="3238500" algn="l"/>
                  <a:tab pos="3530600" algn="l"/>
                  <a:tab pos="3810000" algn="l"/>
                  <a:tab pos="4102100" algn="l"/>
                  <a:tab pos="4381500" algn="l"/>
                  <a:tab pos="4673600" algn="l"/>
                  <a:tab pos="4953000" algn="l"/>
                  <a:tab pos="5245100" algn="l"/>
                  <a:tab pos="5524500" algn="l"/>
                  <a:tab pos="58166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68350" indent="-285750" defTabSz="952500">
                <a:tabLst>
                  <a:tab pos="571500" algn="l"/>
                  <a:tab pos="952500" algn="l"/>
                  <a:tab pos="1244600" algn="l"/>
                  <a:tab pos="1524000" algn="l"/>
                  <a:tab pos="1816100" algn="l"/>
                  <a:tab pos="2095500" algn="l"/>
                  <a:tab pos="2387600" algn="l"/>
                  <a:tab pos="2667000" algn="l"/>
                  <a:tab pos="2959100" algn="l"/>
                  <a:tab pos="3238500" algn="l"/>
                  <a:tab pos="3530600" algn="l"/>
                  <a:tab pos="3810000" algn="l"/>
                  <a:tab pos="4102100" algn="l"/>
                  <a:tab pos="4381500" algn="l"/>
                  <a:tab pos="4673600" algn="l"/>
                  <a:tab pos="4953000" algn="l"/>
                  <a:tab pos="5245100" algn="l"/>
                  <a:tab pos="5524500" algn="l"/>
                  <a:tab pos="58166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87450" indent="-228600" defTabSz="952500">
                <a:tabLst>
                  <a:tab pos="571500" algn="l"/>
                  <a:tab pos="952500" algn="l"/>
                  <a:tab pos="1244600" algn="l"/>
                  <a:tab pos="1524000" algn="l"/>
                  <a:tab pos="1816100" algn="l"/>
                  <a:tab pos="2095500" algn="l"/>
                  <a:tab pos="2387600" algn="l"/>
                  <a:tab pos="2667000" algn="l"/>
                  <a:tab pos="2959100" algn="l"/>
                  <a:tab pos="3238500" algn="l"/>
                  <a:tab pos="3530600" algn="l"/>
                  <a:tab pos="3810000" algn="l"/>
                  <a:tab pos="4102100" algn="l"/>
                  <a:tab pos="4381500" algn="l"/>
                  <a:tab pos="4673600" algn="l"/>
                  <a:tab pos="4953000" algn="l"/>
                  <a:tab pos="5245100" algn="l"/>
                  <a:tab pos="5524500" algn="l"/>
                  <a:tab pos="58166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6550" indent="-228600" defTabSz="952500">
                <a:tabLst>
                  <a:tab pos="571500" algn="l"/>
                  <a:tab pos="952500" algn="l"/>
                  <a:tab pos="1244600" algn="l"/>
                  <a:tab pos="1524000" algn="l"/>
                  <a:tab pos="1816100" algn="l"/>
                  <a:tab pos="2095500" algn="l"/>
                  <a:tab pos="2387600" algn="l"/>
                  <a:tab pos="2667000" algn="l"/>
                  <a:tab pos="2959100" algn="l"/>
                  <a:tab pos="3238500" algn="l"/>
                  <a:tab pos="3530600" algn="l"/>
                  <a:tab pos="3810000" algn="l"/>
                  <a:tab pos="4102100" algn="l"/>
                  <a:tab pos="4381500" algn="l"/>
                  <a:tab pos="4673600" algn="l"/>
                  <a:tab pos="4953000" algn="l"/>
                  <a:tab pos="5245100" algn="l"/>
                  <a:tab pos="5524500" algn="l"/>
                  <a:tab pos="58166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defTabSz="952500">
                <a:tabLst>
                  <a:tab pos="571500" algn="l"/>
                  <a:tab pos="952500" algn="l"/>
                  <a:tab pos="1244600" algn="l"/>
                  <a:tab pos="1524000" algn="l"/>
                  <a:tab pos="1816100" algn="l"/>
                  <a:tab pos="2095500" algn="l"/>
                  <a:tab pos="2387600" algn="l"/>
                  <a:tab pos="2667000" algn="l"/>
                  <a:tab pos="2959100" algn="l"/>
                  <a:tab pos="3238500" algn="l"/>
                  <a:tab pos="3530600" algn="l"/>
                  <a:tab pos="3810000" algn="l"/>
                  <a:tab pos="4102100" algn="l"/>
                  <a:tab pos="4381500" algn="l"/>
                  <a:tab pos="4673600" algn="l"/>
                  <a:tab pos="4953000" algn="l"/>
                  <a:tab pos="5245100" algn="l"/>
                  <a:tab pos="5524500" algn="l"/>
                  <a:tab pos="58166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defTabSz="952500" fontAlgn="base">
                <a:spcBef>
                  <a:spcPct val="0"/>
                </a:spcBef>
                <a:spcAft>
                  <a:spcPct val="0"/>
                </a:spcAft>
                <a:tabLst>
                  <a:tab pos="571500" algn="l"/>
                  <a:tab pos="952500" algn="l"/>
                  <a:tab pos="1244600" algn="l"/>
                  <a:tab pos="1524000" algn="l"/>
                  <a:tab pos="1816100" algn="l"/>
                  <a:tab pos="2095500" algn="l"/>
                  <a:tab pos="2387600" algn="l"/>
                  <a:tab pos="2667000" algn="l"/>
                  <a:tab pos="2959100" algn="l"/>
                  <a:tab pos="3238500" algn="l"/>
                  <a:tab pos="3530600" algn="l"/>
                  <a:tab pos="3810000" algn="l"/>
                  <a:tab pos="4102100" algn="l"/>
                  <a:tab pos="4381500" algn="l"/>
                  <a:tab pos="4673600" algn="l"/>
                  <a:tab pos="4953000" algn="l"/>
                  <a:tab pos="5245100" algn="l"/>
                  <a:tab pos="5524500" algn="l"/>
                  <a:tab pos="58166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defTabSz="952500" fontAlgn="base">
                <a:spcBef>
                  <a:spcPct val="0"/>
                </a:spcBef>
                <a:spcAft>
                  <a:spcPct val="0"/>
                </a:spcAft>
                <a:tabLst>
                  <a:tab pos="571500" algn="l"/>
                  <a:tab pos="952500" algn="l"/>
                  <a:tab pos="1244600" algn="l"/>
                  <a:tab pos="1524000" algn="l"/>
                  <a:tab pos="1816100" algn="l"/>
                  <a:tab pos="2095500" algn="l"/>
                  <a:tab pos="2387600" algn="l"/>
                  <a:tab pos="2667000" algn="l"/>
                  <a:tab pos="2959100" algn="l"/>
                  <a:tab pos="3238500" algn="l"/>
                  <a:tab pos="3530600" algn="l"/>
                  <a:tab pos="3810000" algn="l"/>
                  <a:tab pos="4102100" algn="l"/>
                  <a:tab pos="4381500" algn="l"/>
                  <a:tab pos="4673600" algn="l"/>
                  <a:tab pos="4953000" algn="l"/>
                  <a:tab pos="5245100" algn="l"/>
                  <a:tab pos="5524500" algn="l"/>
                  <a:tab pos="58166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defTabSz="952500" fontAlgn="base">
                <a:spcBef>
                  <a:spcPct val="0"/>
                </a:spcBef>
                <a:spcAft>
                  <a:spcPct val="0"/>
                </a:spcAft>
                <a:tabLst>
                  <a:tab pos="571500" algn="l"/>
                  <a:tab pos="952500" algn="l"/>
                  <a:tab pos="1244600" algn="l"/>
                  <a:tab pos="1524000" algn="l"/>
                  <a:tab pos="1816100" algn="l"/>
                  <a:tab pos="2095500" algn="l"/>
                  <a:tab pos="2387600" algn="l"/>
                  <a:tab pos="2667000" algn="l"/>
                  <a:tab pos="2959100" algn="l"/>
                  <a:tab pos="3238500" algn="l"/>
                  <a:tab pos="3530600" algn="l"/>
                  <a:tab pos="3810000" algn="l"/>
                  <a:tab pos="4102100" algn="l"/>
                  <a:tab pos="4381500" algn="l"/>
                  <a:tab pos="4673600" algn="l"/>
                  <a:tab pos="4953000" algn="l"/>
                  <a:tab pos="5245100" algn="l"/>
                  <a:tab pos="5524500" algn="l"/>
                  <a:tab pos="58166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defTabSz="952500" fontAlgn="base">
                <a:spcBef>
                  <a:spcPct val="0"/>
                </a:spcBef>
                <a:spcAft>
                  <a:spcPct val="0"/>
                </a:spcAft>
                <a:tabLst>
                  <a:tab pos="571500" algn="l"/>
                  <a:tab pos="952500" algn="l"/>
                  <a:tab pos="1244600" algn="l"/>
                  <a:tab pos="1524000" algn="l"/>
                  <a:tab pos="1816100" algn="l"/>
                  <a:tab pos="2095500" algn="l"/>
                  <a:tab pos="2387600" algn="l"/>
                  <a:tab pos="2667000" algn="l"/>
                  <a:tab pos="2959100" algn="l"/>
                  <a:tab pos="3238500" algn="l"/>
                  <a:tab pos="3530600" algn="l"/>
                  <a:tab pos="3810000" algn="l"/>
                  <a:tab pos="4102100" algn="l"/>
                  <a:tab pos="4381500" algn="l"/>
                  <a:tab pos="4673600" algn="l"/>
                  <a:tab pos="4953000" algn="l"/>
                  <a:tab pos="5245100" algn="l"/>
                  <a:tab pos="5524500" algn="l"/>
                  <a:tab pos="58166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2800" b="0">
                  <a:latin typeface="Arial" pitchFamily="34" charset="0"/>
                </a:rPr>
                <a:t>Polluted sample (sample 1):</a:t>
              </a:r>
              <a:r>
                <a:rPr lang="en-GB" altLang="en-US" b="0">
                  <a:latin typeface="Arial" pitchFamily="34" charset="0"/>
                </a:rPr>
                <a:t> 	</a:t>
              </a:r>
            </a:p>
            <a:p>
              <a:pPr>
                <a:lnSpc>
                  <a:spcPct val="90000"/>
                </a:lnSpc>
                <a:spcBef>
                  <a:spcPct val="20000"/>
                </a:spcBef>
              </a:pPr>
              <a:r>
                <a:rPr lang="en-GB" altLang="en-US" sz="2800" b="0">
                  <a:latin typeface="Arial" pitchFamily="34" charset="0"/>
                </a:rPr>
                <a:t>	     = (</a:t>
              </a:r>
              <a:r>
                <a:rPr lang="en-GB" altLang="en-US" b="0">
                  <a:latin typeface="Arial" pitchFamily="34" charset="0"/>
                </a:rPr>
                <a:t>300 + 400 + 400 + 330 + 370) </a:t>
              </a:r>
              <a:r>
                <a:rPr lang="en-GB" altLang="en-US" b="0">
                  <a:latin typeface="Arial" pitchFamily="34" charset="0"/>
                  <a:sym typeface="Symbol" pitchFamily="18" charset="2"/>
                </a:rPr>
                <a:t> </a:t>
              </a:r>
              <a:r>
                <a:rPr lang="en-GB" altLang="en-US" b="0">
                  <a:latin typeface="Arial" pitchFamily="34" charset="0"/>
                </a:rPr>
                <a:t>5</a:t>
              </a:r>
              <a:r>
                <a:rPr lang="en-GB" altLang="en-US" sz="2800" b="0">
                  <a:latin typeface="Arial" pitchFamily="34" charset="0"/>
                </a:rPr>
                <a:t> = </a:t>
              </a:r>
              <a:r>
                <a:rPr lang="en-GB" altLang="en-US" sz="2800" b="0">
                  <a:solidFill>
                    <a:srgbClr val="CC0099"/>
                  </a:solidFill>
                  <a:latin typeface="Arial" pitchFamily="34" charset="0"/>
                </a:rPr>
                <a:t>360</a:t>
              </a:r>
            </a:p>
            <a:p>
              <a:pPr>
                <a:lnSpc>
                  <a:spcPct val="90000"/>
                </a:lnSpc>
                <a:spcBef>
                  <a:spcPct val="20000"/>
                </a:spcBef>
              </a:pPr>
              <a:r>
                <a:rPr lang="en-GB" altLang="en-US" sz="2800" b="0">
                  <a:solidFill>
                    <a:srgbClr val="CC0099"/>
                  </a:solidFill>
                  <a:latin typeface="Arial" pitchFamily="34" charset="0"/>
                </a:rPr>
                <a:t>	</a:t>
              </a:r>
              <a:r>
                <a:rPr lang="en-GB" altLang="en-US" sz="2800" b="0">
                  <a:latin typeface="Symbol" pitchFamily="18" charset="2"/>
                </a:rPr>
                <a:t>S</a:t>
              </a:r>
              <a:r>
                <a:rPr lang="en-GB" altLang="en-US" sz="2800" b="0">
                  <a:latin typeface="Arial" pitchFamily="34" charset="0"/>
                </a:rPr>
                <a:t>x</a:t>
              </a:r>
              <a:r>
                <a:rPr lang="en-GB" altLang="en-US" sz="2800" b="0" baseline="-25000">
                  <a:latin typeface="Arial" pitchFamily="34" charset="0"/>
                </a:rPr>
                <a:t>1</a:t>
              </a:r>
              <a:r>
                <a:rPr lang="en-GB" altLang="en-US" sz="2800" b="0" baseline="30000">
                  <a:latin typeface="Arial" pitchFamily="34" charset="0"/>
                </a:rPr>
                <a:t>2</a:t>
              </a:r>
              <a:r>
                <a:rPr lang="en-GB" altLang="en-US" sz="2800" b="0">
                  <a:latin typeface="Arial" pitchFamily="34" charset="0"/>
                </a:rPr>
                <a:t> = </a:t>
              </a:r>
              <a:r>
                <a:rPr lang="en-GB" altLang="en-US" b="0">
                  <a:latin typeface="Arial" pitchFamily="34" charset="0"/>
                </a:rPr>
                <a:t>300</a:t>
              </a:r>
              <a:r>
                <a:rPr lang="en-GB" altLang="en-US" b="0" baseline="30000">
                  <a:latin typeface="Arial" pitchFamily="34" charset="0"/>
                </a:rPr>
                <a:t>2</a:t>
              </a:r>
              <a:r>
                <a:rPr lang="en-GB" altLang="en-US" b="0">
                  <a:latin typeface="Arial" pitchFamily="34" charset="0"/>
                </a:rPr>
                <a:t> + 400</a:t>
              </a:r>
              <a:r>
                <a:rPr lang="en-GB" altLang="en-US" b="0" baseline="30000">
                  <a:latin typeface="Arial" pitchFamily="34" charset="0"/>
                </a:rPr>
                <a:t>2</a:t>
              </a:r>
              <a:r>
                <a:rPr lang="en-GB" altLang="en-US" b="0">
                  <a:latin typeface="Arial" pitchFamily="34" charset="0"/>
                </a:rPr>
                <a:t> + 400</a:t>
              </a:r>
              <a:r>
                <a:rPr lang="en-GB" altLang="en-US" b="0" baseline="30000">
                  <a:latin typeface="Arial" pitchFamily="34" charset="0"/>
                </a:rPr>
                <a:t>2</a:t>
              </a:r>
              <a:r>
                <a:rPr lang="en-GB" altLang="en-US" b="0">
                  <a:latin typeface="Arial" pitchFamily="34" charset="0"/>
                </a:rPr>
                <a:t> + 330</a:t>
              </a:r>
              <a:r>
                <a:rPr lang="en-GB" altLang="en-US" b="0" baseline="30000">
                  <a:latin typeface="Arial" pitchFamily="34" charset="0"/>
                </a:rPr>
                <a:t>2</a:t>
              </a:r>
              <a:r>
                <a:rPr lang="en-GB" altLang="en-US" b="0">
                  <a:latin typeface="Arial" pitchFamily="34" charset="0"/>
                </a:rPr>
                <a:t> + 370</a:t>
              </a:r>
              <a:r>
                <a:rPr lang="en-GB" altLang="en-US" b="0" baseline="30000">
                  <a:latin typeface="Arial" pitchFamily="34" charset="0"/>
                </a:rPr>
                <a:t>2</a:t>
              </a:r>
              <a:r>
                <a:rPr lang="en-GB" altLang="en-US" sz="2800" b="0">
                  <a:latin typeface="Arial" pitchFamily="34" charset="0"/>
                </a:rPr>
                <a:t> = </a:t>
              </a:r>
              <a:r>
                <a:rPr lang="en-GB" altLang="en-US" sz="2800" b="0">
                  <a:solidFill>
                    <a:srgbClr val="CC0099"/>
                  </a:solidFill>
                  <a:latin typeface="Arial" pitchFamily="34" charset="0"/>
                </a:rPr>
                <a:t>655800</a:t>
              </a:r>
            </a:p>
            <a:p>
              <a:pPr>
                <a:lnSpc>
                  <a:spcPct val="90000"/>
                </a:lnSpc>
                <a:spcBef>
                  <a:spcPct val="20000"/>
                </a:spcBef>
              </a:pPr>
              <a:r>
                <a:rPr lang="en-GB" altLang="en-US" sz="2800" b="0">
                  <a:solidFill>
                    <a:srgbClr val="CC0099"/>
                  </a:solidFill>
                  <a:latin typeface="Arial" pitchFamily="34" charset="0"/>
                </a:rPr>
                <a:t>	  </a:t>
              </a:r>
              <a:r>
                <a:rPr lang="en-GB" altLang="en-US" sz="2800" b="0">
                  <a:latin typeface="Arial" pitchFamily="34" charset="0"/>
                </a:rPr>
                <a:t>n</a:t>
              </a:r>
              <a:r>
                <a:rPr lang="en-GB" altLang="en-US" sz="2800" b="0" baseline="-25000">
                  <a:latin typeface="Arial" pitchFamily="34" charset="0"/>
                </a:rPr>
                <a:t>1</a:t>
              </a:r>
              <a:r>
                <a:rPr lang="en-GB" altLang="en-US" sz="2800" b="0">
                  <a:solidFill>
                    <a:srgbClr val="CC0099"/>
                  </a:solidFill>
                  <a:latin typeface="Arial" pitchFamily="34" charset="0"/>
                </a:rPr>
                <a:t> </a:t>
              </a:r>
              <a:r>
                <a:rPr lang="en-GB" altLang="en-US" sz="2800" b="0">
                  <a:latin typeface="Arial" pitchFamily="34" charset="0"/>
                </a:rPr>
                <a:t>= </a:t>
              </a:r>
              <a:r>
                <a:rPr lang="en-GB" altLang="en-US" sz="2800" b="0">
                  <a:solidFill>
                    <a:srgbClr val="CC0099"/>
                  </a:solidFill>
                  <a:latin typeface="Arial" pitchFamily="34" charset="0"/>
                </a:rPr>
                <a:t>5</a:t>
              </a:r>
            </a:p>
            <a:p>
              <a:pPr>
                <a:lnSpc>
                  <a:spcPct val="90000"/>
                </a:lnSpc>
                <a:spcBef>
                  <a:spcPct val="20000"/>
                </a:spcBef>
              </a:pPr>
              <a:endParaRPr lang="en-GB" altLang="en-US" sz="2800" b="0">
                <a:latin typeface="Arial" pitchFamily="34" charset="0"/>
              </a:endParaRPr>
            </a:p>
            <a:p>
              <a:pPr>
                <a:lnSpc>
                  <a:spcPct val="90000"/>
                </a:lnSpc>
                <a:spcBef>
                  <a:spcPct val="20000"/>
                </a:spcBef>
              </a:pPr>
              <a:r>
                <a:rPr lang="en-GB" altLang="en-US" b="0">
                  <a:latin typeface="Arial" pitchFamily="34" charset="0"/>
                </a:rPr>
                <a:t>	 </a:t>
              </a:r>
            </a:p>
            <a:p>
              <a:pPr>
                <a:lnSpc>
                  <a:spcPct val="90000"/>
                </a:lnSpc>
                <a:spcBef>
                  <a:spcPct val="20000"/>
                </a:spcBef>
              </a:pPr>
              <a:endParaRPr lang="en-GB" altLang="en-US" sz="3200" b="0">
                <a:latin typeface="Arial" pitchFamily="34" charset="0"/>
              </a:endParaRPr>
            </a:p>
            <a:p>
              <a:pPr>
                <a:lnSpc>
                  <a:spcPct val="90000"/>
                </a:lnSpc>
                <a:spcBef>
                  <a:spcPct val="20000"/>
                </a:spcBef>
              </a:pPr>
              <a:endParaRPr lang="en-GB" altLang="en-US" sz="2800" b="0">
                <a:solidFill>
                  <a:srgbClr val="6666FF"/>
                </a:solidFill>
                <a:latin typeface="Arial" pitchFamily="34" charset="0"/>
              </a:endParaRPr>
            </a:p>
            <a:p>
              <a:pPr>
                <a:lnSpc>
                  <a:spcPct val="90000"/>
                </a:lnSpc>
                <a:spcBef>
                  <a:spcPct val="20000"/>
                </a:spcBef>
              </a:pPr>
              <a:endParaRPr lang="en-GB" altLang="en-US" sz="2800" b="0">
                <a:solidFill>
                  <a:srgbClr val="6666FF"/>
                </a:solidFill>
                <a:latin typeface="Arial" pitchFamily="34" charset="0"/>
              </a:endParaRPr>
            </a:p>
            <a:p>
              <a:pPr>
                <a:lnSpc>
                  <a:spcPct val="90000"/>
                </a:lnSpc>
                <a:spcBef>
                  <a:spcPct val="20000"/>
                </a:spcBef>
              </a:pPr>
              <a:endParaRPr lang="en-GB" altLang="en-US" sz="2800" b="0">
                <a:solidFill>
                  <a:srgbClr val="9933FF"/>
                </a:solidFill>
                <a:latin typeface="Arial" pitchFamily="34" charset="0"/>
              </a:endParaRPr>
            </a:p>
          </p:txBody>
        </p:sp>
      </p:grpSp>
      <p:grpSp>
        <p:nvGrpSpPr>
          <p:cNvPr id="139288" name="Group 24"/>
          <p:cNvGrpSpPr>
            <a:grpSpLocks/>
          </p:cNvGrpSpPr>
          <p:nvPr/>
        </p:nvGrpSpPr>
        <p:grpSpPr bwMode="auto">
          <a:xfrm>
            <a:off x="209550" y="3200400"/>
            <a:ext cx="9144000" cy="1295400"/>
            <a:chOff x="132" y="2016"/>
            <a:chExt cx="5760" cy="816"/>
          </a:xfrm>
        </p:grpSpPr>
        <p:sp>
          <p:nvSpPr>
            <p:cNvPr id="139284" name="Rectangle 20"/>
            <p:cNvSpPr>
              <a:spLocks noChangeArrowheads="1"/>
            </p:cNvSpPr>
            <p:nvPr/>
          </p:nvSpPr>
          <p:spPr bwMode="auto">
            <a:xfrm>
              <a:off x="132" y="2016"/>
              <a:ext cx="5760" cy="8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defTabSz="952500">
                <a:tabLst>
                  <a:tab pos="571500" algn="l"/>
                  <a:tab pos="952500" algn="l"/>
                  <a:tab pos="1244600" algn="l"/>
                  <a:tab pos="1524000" algn="l"/>
                  <a:tab pos="1816100" algn="l"/>
                  <a:tab pos="2095500" algn="l"/>
                  <a:tab pos="2387600" algn="l"/>
                  <a:tab pos="2667000" algn="l"/>
                  <a:tab pos="2959100" algn="l"/>
                  <a:tab pos="3238500" algn="l"/>
                  <a:tab pos="3530600" algn="l"/>
                  <a:tab pos="3810000" algn="l"/>
                  <a:tab pos="4102100" algn="l"/>
                  <a:tab pos="4381500" algn="l"/>
                  <a:tab pos="4673600" algn="l"/>
                  <a:tab pos="4953000" algn="l"/>
                  <a:tab pos="5245100" algn="l"/>
                  <a:tab pos="5524500" algn="l"/>
                  <a:tab pos="58166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68350" indent="-285750" defTabSz="952500">
                <a:tabLst>
                  <a:tab pos="571500" algn="l"/>
                  <a:tab pos="952500" algn="l"/>
                  <a:tab pos="1244600" algn="l"/>
                  <a:tab pos="1524000" algn="l"/>
                  <a:tab pos="1816100" algn="l"/>
                  <a:tab pos="2095500" algn="l"/>
                  <a:tab pos="2387600" algn="l"/>
                  <a:tab pos="2667000" algn="l"/>
                  <a:tab pos="2959100" algn="l"/>
                  <a:tab pos="3238500" algn="l"/>
                  <a:tab pos="3530600" algn="l"/>
                  <a:tab pos="3810000" algn="l"/>
                  <a:tab pos="4102100" algn="l"/>
                  <a:tab pos="4381500" algn="l"/>
                  <a:tab pos="4673600" algn="l"/>
                  <a:tab pos="4953000" algn="l"/>
                  <a:tab pos="5245100" algn="l"/>
                  <a:tab pos="5524500" algn="l"/>
                  <a:tab pos="58166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87450" indent="-228600" defTabSz="952500">
                <a:tabLst>
                  <a:tab pos="571500" algn="l"/>
                  <a:tab pos="952500" algn="l"/>
                  <a:tab pos="1244600" algn="l"/>
                  <a:tab pos="1524000" algn="l"/>
                  <a:tab pos="1816100" algn="l"/>
                  <a:tab pos="2095500" algn="l"/>
                  <a:tab pos="2387600" algn="l"/>
                  <a:tab pos="2667000" algn="l"/>
                  <a:tab pos="2959100" algn="l"/>
                  <a:tab pos="3238500" algn="l"/>
                  <a:tab pos="3530600" algn="l"/>
                  <a:tab pos="3810000" algn="l"/>
                  <a:tab pos="4102100" algn="l"/>
                  <a:tab pos="4381500" algn="l"/>
                  <a:tab pos="4673600" algn="l"/>
                  <a:tab pos="4953000" algn="l"/>
                  <a:tab pos="5245100" algn="l"/>
                  <a:tab pos="5524500" algn="l"/>
                  <a:tab pos="58166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6550" indent="-228600" defTabSz="952500">
                <a:tabLst>
                  <a:tab pos="571500" algn="l"/>
                  <a:tab pos="952500" algn="l"/>
                  <a:tab pos="1244600" algn="l"/>
                  <a:tab pos="1524000" algn="l"/>
                  <a:tab pos="1816100" algn="l"/>
                  <a:tab pos="2095500" algn="l"/>
                  <a:tab pos="2387600" algn="l"/>
                  <a:tab pos="2667000" algn="l"/>
                  <a:tab pos="2959100" algn="l"/>
                  <a:tab pos="3238500" algn="l"/>
                  <a:tab pos="3530600" algn="l"/>
                  <a:tab pos="3810000" algn="l"/>
                  <a:tab pos="4102100" algn="l"/>
                  <a:tab pos="4381500" algn="l"/>
                  <a:tab pos="4673600" algn="l"/>
                  <a:tab pos="4953000" algn="l"/>
                  <a:tab pos="5245100" algn="l"/>
                  <a:tab pos="5524500" algn="l"/>
                  <a:tab pos="58166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defTabSz="952500">
                <a:tabLst>
                  <a:tab pos="571500" algn="l"/>
                  <a:tab pos="952500" algn="l"/>
                  <a:tab pos="1244600" algn="l"/>
                  <a:tab pos="1524000" algn="l"/>
                  <a:tab pos="1816100" algn="l"/>
                  <a:tab pos="2095500" algn="l"/>
                  <a:tab pos="2387600" algn="l"/>
                  <a:tab pos="2667000" algn="l"/>
                  <a:tab pos="2959100" algn="l"/>
                  <a:tab pos="3238500" algn="l"/>
                  <a:tab pos="3530600" algn="l"/>
                  <a:tab pos="3810000" algn="l"/>
                  <a:tab pos="4102100" algn="l"/>
                  <a:tab pos="4381500" algn="l"/>
                  <a:tab pos="4673600" algn="l"/>
                  <a:tab pos="4953000" algn="l"/>
                  <a:tab pos="5245100" algn="l"/>
                  <a:tab pos="5524500" algn="l"/>
                  <a:tab pos="58166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defTabSz="952500" fontAlgn="base">
                <a:spcBef>
                  <a:spcPct val="0"/>
                </a:spcBef>
                <a:spcAft>
                  <a:spcPct val="0"/>
                </a:spcAft>
                <a:tabLst>
                  <a:tab pos="571500" algn="l"/>
                  <a:tab pos="952500" algn="l"/>
                  <a:tab pos="1244600" algn="l"/>
                  <a:tab pos="1524000" algn="l"/>
                  <a:tab pos="1816100" algn="l"/>
                  <a:tab pos="2095500" algn="l"/>
                  <a:tab pos="2387600" algn="l"/>
                  <a:tab pos="2667000" algn="l"/>
                  <a:tab pos="2959100" algn="l"/>
                  <a:tab pos="3238500" algn="l"/>
                  <a:tab pos="3530600" algn="l"/>
                  <a:tab pos="3810000" algn="l"/>
                  <a:tab pos="4102100" algn="l"/>
                  <a:tab pos="4381500" algn="l"/>
                  <a:tab pos="4673600" algn="l"/>
                  <a:tab pos="4953000" algn="l"/>
                  <a:tab pos="5245100" algn="l"/>
                  <a:tab pos="5524500" algn="l"/>
                  <a:tab pos="58166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defTabSz="952500" fontAlgn="base">
                <a:spcBef>
                  <a:spcPct val="0"/>
                </a:spcBef>
                <a:spcAft>
                  <a:spcPct val="0"/>
                </a:spcAft>
                <a:tabLst>
                  <a:tab pos="571500" algn="l"/>
                  <a:tab pos="952500" algn="l"/>
                  <a:tab pos="1244600" algn="l"/>
                  <a:tab pos="1524000" algn="l"/>
                  <a:tab pos="1816100" algn="l"/>
                  <a:tab pos="2095500" algn="l"/>
                  <a:tab pos="2387600" algn="l"/>
                  <a:tab pos="2667000" algn="l"/>
                  <a:tab pos="2959100" algn="l"/>
                  <a:tab pos="3238500" algn="l"/>
                  <a:tab pos="3530600" algn="l"/>
                  <a:tab pos="3810000" algn="l"/>
                  <a:tab pos="4102100" algn="l"/>
                  <a:tab pos="4381500" algn="l"/>
                  <a:tab pos="4673600" algn="l"/>
                  <a:tab pos="4953000" algn="l"/>
                  <a:tab pos="5245100" algn="l"/>
                  <a:tab pos="5524500" algn="l"/>
                  <a:tab pos="58166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defTabSz="952500" fontAlgn="base">
                <a:spcBef>
                  <a:spcPct val="0"/>
                </a:spcBef>
                <a:spcAft>
                  <a:spcPct val="0"/>
                </a:spcAft>
                <a:tabLst>
                  <a:tab pos="571500" algn="l"/>
                  <a:tab pos="952500" algn="l"/>
                  <a:tab pos="1244600" algn="l"/>
                  <a:tab pos="1524000" algn="l"/>
                  <a:tab pos="1816100" algn="l"/>
                  <a:tab pos="2095500" algn="l"/>
                  <a:tab pos="2387600" algn="l"/>
                  <a:tab pos="2667000" algn="l"/>
                  <a:tab pos="2959100" algn="l"/>
                  <a:tab pos="3238500" algn="l"/>
                  <a:tab pos="3530600" algn="l"/>
                  <a:tab pos="3810000" algn="l"/>
                  <a:tab pos="4102100" algn="l"/>
                  <a:tab pos="4381500" algn="l"/>
                  <a:tab pos="4673600" algn="l"/>
                  <a:tab pos="4953000" algn="l"/>
                  <a:tab pos="5245100" algn="l"/>
                  <a:tab pos="5524500" algn="l"/>
                  <a:tab pos="58166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defTabSz="952500" fontAlgn="base">
                <a:spcBef>
                  <a:spcPct val="0"/>
                </a:spcBef>
                <a:spcAft>
                  <a:spcPct val="0"/>
                </a:spcAft>
                <a:tabLst>
                  <a:tab pos="571500" algn="l"/>
                  <a:tab pos="952500" algn="l"/>
                  <a:tab pos="1244600" algn="l"/>
                  <a:tab pos="1524000" algn="l"/>
                  <a:tab pos="1816100" algn="l"/>
                  <a:tab pos="2095500" algn="l"/>
                  <a:tab pos="2387600" algn="l"/>
                  <a:tab pos="2667000" algn="l"/>
                  <a:tab pos="2959100" algn="l"/>
                  <a:tab pos="3238500" algn="l"/>
                  <a:tab pos="3530600" algn="l"/>
                  <a:tab pos="3810000" algn="l"/>
                  <a:tab pos="4102100" algn="l"/>
                  <a:tab pos="4381500" algn="l"/>
                  <a:tab pos="4673600" algn="l"/>
                  <a:tab pos="4953000" algn="l"/>
                  <a:tab pos="5245100" algn="l"/>
                  <a:tab pos="5524500" algn="l"/>
                  <a:tab pos="5816600" algn="l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</a:pPr>
              <a:r>
                <a:rPr lang="en-GB" altLang="en-US" sz="2800" b="0">
                  <a:latin typeface="Arial" pitchFamily="34" charset="0"/>
                </a:rPr>
                <a:t>Similarly, for unpolluted sample (sample 2):</a:t>
              </a:r>
              <a:r>
                <a:rPr lang="en-GB" altLang="en-US" b="0">
                  <a:latin typeface="Arial" pitchFamily="34" charset="0"/>
                </a:rPr>
                <a:t> 	</a:t>
              </a:r>
            </a:p>
            <a:p>
              <a:pPr>
                <a:lnSpc>
                  <a:spcPct val="90000"/>
                </a:lnSpc>
                <a:spcBef>
                  <a:spcPct val="20000"/>
                </a:spcBef>
              </a:pPr>
              <a:r>
                <a:rPr lang="en-GB" altLang="en-US" sz="2800" b="0">
                  <a:latin typeface="Arial" pitchFamily="34" charset="0"/>
                </a:rPr>
                <a:t>	     = </a:t>
              </a:r>
              <a:r>
                <a:rPr lang="en-GB" altLang="en-US" sz="2800" b="0">
                  <a:solidFill>
                    <a:srgbClr val="CC0099"/>
                  </a:solidFill>
                  <a:latin typeface="Arial" pitchFamily="34" charset="0"/>
                </a:rPr>
                <a:t>507.14		</a:t>
              </a:r>
              <a:r>
                <a:rPr lang="en-GB" altLang="en-US" sz="2800" b="0">
                  <a:latin typeface="Symbol" pitchFamily="18" charset="2"/>
                </a:rPr>
                <a:t>S</a:t>
              </a:r>
              <a:r>
                <a:rPr lang="en-GB" altLang="en-US" sz="2800" b="0">
                  <a:latin typeface="Arial" pitchFamily="34" charset="0"/>
                </a:rPr>
                <a:t>x</a:t>
              </a:r>
              <a:r>
                <a:rPr lang="en-GB" altLang="en-US" sz="2800" b="0" baseline="-25000">
                  <a:latin typeface="Arial" pitchFamily="34" charset="0"/>
                </a:rPr>
                <a:t>2</a:t>
              </a:r>
              <a:r>
                <a:rPr lang="en-GB" altLang="en-US" sz="2800" b="0" baseline="30000">
                  <a:latin typeface="Arial" pitchFamily="34" charset="0"/>
                </a:rPr>
                <a:t>2</a:t>
              </a:r>
              <a:r>
                <a:rPr lang="en-GB" altLang="en-US" sz="2800" b="0">
                  <a:latin typeface="Arial" pitchFamily="34" charset="0"/>
                </a:rPr>
                <a:t> = </a:t>
              </a:r>
              <a:r>
                <a:rPr lang="en-GB" altLang="en-US" sz="2800" b="0">
                  <a:solidFill>
                    <a:srgbClr val="CC0099"/>
                  </a:solidFill>
                  <a:latin typeface="Arial" pitchFamily="34" charset="0"/>
                </a:rPr>
                <a:t>2119300  </a:t>
              </a:r>
              <a:r>
                <a:rPr lang="en-GB" altLang="en-US" sz="2800" b="0">
                  <a:latin typeface="Arial" pitchFamily="34" charset="0"/>
                </a:rPr>
                <a:t>n</a:t>
              </a:r>
              <a:r>
                <a:rPr lang="en-GB" altLang="en-US" sz="2800" b="0" baseline="-25000">
                  <a:latin typeface="Arial" pitchFamily="34" charset="0"/>
                </a:rPr>
                <a:t>2</a:t>
              </a:r>
              <a:r>
                <a:rPr lang="en-GB" altLang="en-US" sz="2800" b="0">
                  <a:latin typeface="Arial" pitchFamily="34" charset="0"/>
                </a:rPr>
                <a:t>= </a:t>
              </a:r>
              <a:r>
                <a:rPr lang="en-GB" altLang="en-US" sz="2800" b="0">
                  <a:solidFill>
                    <a:srgbClr val="CC0099"/>
                  </a:solidFill>
                  <a:latin typeface="Arial" pitchFamily="34" charset="0"/>
                </a:rPr>
                <a:t>7</a:t>
              </a:r>
            </a:p>
            <a:p>
              <a:pPr>
                <a:lnSpc>
                  <a:spcPct val="90000"/>
                </a:lnSpc>
                <a:spcBef>
                  <a:spcPct val="20000"/>
                </a:spcBef>
              </a:pPr>
              <a:endParaRPr lang="en-GB" altLang="en-US" sz="2800" b="0">
                <a:latin typeface="Arial" pitchFamily="34" charset="0"/>
              </a:endParaRPr>
            </a:p>
            <a:p>
              <a:pPr>
                <a:lnSpc>
                  <a:spcPct val="90000"/>
                </a:lnSpc>
                <a:spcBef>
                  <a:spcPct val="20000"/>
                </a:spcBef>
              </a:pPr>
              <a:r>
                <a:rPr lang="en-GB" altLang="en-US" b="0">
                  <a:latin typeface="Arial" pitchFamily="34" charset="0"/>
                </a:rPr>
                <a:t>	 </a:t>
              </a:r>
            </a:p>
            <a:p>
              <a:pPr>
                <a:lnSpc>
                  <a:spcPct val="90000"/>
                </a:lnSpc>
                <a:spcBef>
                  <a:spcPct val="20000"/>
                </a:spcBef>
              </a:pPr>
              <a:endParaRPr lang="en-GB" altLang="en-US" sz="3200" b="0">
                <a:latin typeface="Arial" pitchFamily="34" charset="0"/>
              </a:endParaRPr>
            </a:p>
            <a:p>
              <a:pPr>
                <a:lnSpc>
                  <a:spcPct val="90000"/>
                </a:lnSpc>
                <a:spcBef>
                  <a:spcPct val="20000"/>
                </a:spcBef>
              </a:pPr>
              <a:endParaRPr lang="en-GB" altLang="en-US" sz="2800" b="0">
                <a:solidFill>
                  <a:srgbClr val="6666FF"/>
                </a:solidFill>
                <a:latin typeface="Arial" pitchFamily="34" charset="0"/>
              </a:endParaRPr>
            </a:p>
            <a:p>
              <a:pPr>
                <a:lnSpc>
                  <a:spcPct val="90000"/>
                </a:lnSpc>
                <a:spcBef>
                  <a:spcPct val="20000"/>
                </a:spcBef>
              </a:pPr>
              <a:endParaRPr lang="en-GB" altLang="en-US" sz="2800" b="0">
                <a:solidFill>
                  <a:srgbClr val="6666FF"/>
                </a:solidFill>
                <a:latin typeface="Arial" pitchFamily="34" charset="0"/>
              </a:endParaRPr>
            </a:p>
            <a:p>
              <a:pPr>
                <a:lnSpc>
                  <a:spcPct val="90000"/>
                </a:lnSpc>
                <a:spcBef>
                  <a:spcPct val="20000"/>
                </a:spcBef>
              </a:pPr>
              <a:endParaRPr lang="en-GB" altLang="en-US" sz="2800" b="0">
                <a:solidFill>
                  <a:srgbClr val="9933FF"/>
                </a:solidFill>
                <a:latin typeface="Arial" pitchFamily="34" charset="0"/>
              </a:endParaRPr>
            </a:p>
          </p:txBody>
        </p:sp>
        <p:graphicFrame>
          <p:nvGraphicFramePr>
            <p:cNvPr id="139283" name="Object 19"/>
            <p:cNvGraphicFramePr>
              <a:graphicFrameLocks noChangeAspect="1"/>
            </p:cNvGraphicFramePr>
            <p:nvPr/>
          </p:nvGraphicFramePr>
          <p:xfrm>
            <a:off x="576" y="2297"/>
            <a:ext cx="352" cy="39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3607" name="Equation" r:id="rId8" imgW="190440" imgH="215640" progId="Equation.DSMT4">
                    <p:embed/>
                  </p:oleObj>
                </mc:Choice>
                <mc:Fallback>
                  <p:oleObj name="Equation" r:id="rId8" imgW="190440" imgH="215640" progId="Equation.DSMT4">
                    <p:embed/>
                    <p:pic>
                      <p:nvPicPr>
                        <p:cNvPr id="0" name="Object 1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76" y="2297"/>
                          <a:ext cx="352" cy="39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39289" name="Object 25"/>
          <p:cNvGraphicFramePr>
            <a:graphicFrameLocks noChangeAspect="1"/>
          </p:cNvGraphicFramePr>
          <p:nvPr/>
        </p:nvGraphicFramePr>
        <p:xfrm>
          <a:off x="533400" y="4724400"/>
          <a:ext cx="8153400" cy="1100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08" name="Equation" r:id="rId10" imgW="3962160" imgH="533160" progId="Equation.DSMT4">
                  <p:embed/>
                </p:oleObj>
              </mc:Choice>
              <mc:Fallback>
                <p:oleObj name="Equation" r:id="rId10" imgW="3962160" imgH="533160" progId="Equation.DSMT4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4724400"/>
                        <a:ext cx="8153400" cy="1100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9268" name="AutoShape 4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685800" y="6286500"/>
            <a:ext cx="360363" cy="360363"/>
          </a:xfrm>
          <a:prstGeom prst="actionButtonBackPreviou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GB" altLang="en-US"/>
              <a:t>The test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952750"/>
            <a:ext cx="8686800" cy="1066800"/>
          </a:xfrm>
        </p:spPr>
        <p:txBody>
          <a:bodyPr/>
          <a:lstStyle/>
          <a:p>
            <a:pPr marL="0" indent="0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GB" altLang="en-US" sz="2800"/>
              <a:t>Degrees of freedom = 7 + 5 </a:t>
            </a:r>
            <a:r>
              <a:rPr lang="en-GB" altLang="en-US" sz="2800">
                <a:latin typeface="Symbol" pitchFamily="18" charset="2"/>
              </a:rPr>
              <a:t>-</a:t>
            </a:r>
            <a:r>
              <a:rPr lang="en-GB" altLang="en-US" sz="2800"/>
              <a:t> 2 = </a:t>
            </a:r>
            <a:r>
              <a:rPr lang="en-GB" altLang="en-US" sz="2800">
                <a:solidFill>
                  <a:srgbClr val="CC0099"/>
                </a:solidFill>
              </a:rPr>
              <a:t>10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GB" altLang="en-US" sz="2800"/>
          </a:p>
          <a:p>
            <a:pPr marL="0" indent="0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GB" altLang="en-US" sz="2800"/>
              <a:t>We are doing a </a:t>
            </a:r>
            <a:r>
              <a:rPr lang="en-GB" altLang="en-US" sz="2800">
                <a:solidFill>
                  <a:srgbClr val="CC0099"/>
                </a:solidFill>
              </a:rPr>
              <a:t>2-tailed</a:t>
            </a:r>
            <a:r>
              <a:rPr lang="en-GB" altLang="en-US" sz="2800"/>
              <a:t> test</a:t>
            </a:r>
            <a:endParaRPr lang="en-GB" altLang="en-US" sz="2800" baseline="-25000">
              <a:solidFill>
                <a:srgbClr val="CC0099"/>
              </a:solidFill>
            </a:endParaRPr>
          </a:p>
          <a:p>
            <a:pPr marL="0" indent="0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GB" altLang="en-US" sz="2400"/>
          </a:p>
          <a:p>
            <a:pPr marL="0" indent="0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GB" altLang="en-US" sz="2800"/>
              <a:t>Tables value (5%) = </a:t>
            </a:r>
            <a:r>
              <a:rPr lang="en-GB" altLang="en-US" sz="2800">
                <a:solidFill>
                  <a:srgbClr val="CC0099"/>
                </a:solidFill>
              </a:rPr>
              <a:t>2.228</a:t>
            </a:r>
            <a:endParaRPr lang="en-GB" altLang="en-US" sz="700">
              <a:solidFill>
                <a:srgbClr val="CC0099"/>
              </a:solidFill>
            </a:endParaRPr>
          </a:p>
          <a:p>
            <a:pPr marL="0" indent="0">
              <a:lnSpc>
                <a:spcPct val="90000"/>
              </a:lnSpc>
              <a:buFontTx/>
              <a:buNone/>
            </a:pPr>
            <a:endParaRPr lang="en-GB" altLang="en-US" sz="1400">
              <a:solidFill>
                <a:srgbClr val="FF3399"/>
              </a:solidFill>
            </a:endParaRP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GB" altLang="en-US" sz="2500"/>
              <a:t>Since our value is </a:t>
            </a:r>
            <a:r>
              <a:rPr lang="en-GB" altLang="en-US" sz="2500">
                <a:solidFill>
                  <a:srgbClr val="CC0099"/>
                </a:solidFill>
              </a:rPr>
              <a:t>smaller</a:t>
            </a:r>
            <a:r>
              <a:rPr lang="en-GB" altLang="en-US" sz="2500"/>
              <a:t> than the tables value, we </a:t>
            </a:r>
            <a:r>
              <a:rPr lang="en-GB" altLang="en-US" sz="2500">
                <a:solidFill>
                  <a:srgbClr val="CC0099"/>
                </a:solidFill>
              </a:rPr>
              <a:t>accept</a:t>
            </a:r>
            <a:r>
              <a:rPr lang="en-GB" altLang="en-US" sz="2500"/>
              <a:t> H</a:t>
            </a:r>
            <a:r>
              <a:rPr lang="en-GB" altLang="en-US" sz="2500" baseline="-25000"/>
              <a:t>0</a:t>
            </a:r>
            <a:r>
              <a:rPr lang="en-GB" altLang="en-US" sz="2500"/>
              <a:t> – there’s </a:t>
            </a:r>
            <a:r>
              <a:rPr lang="en-GB" altLang="en-US" sz="2500">
                <a:solidFill>
                  <a:srgbClr val="CC0099"/>
                </a:solidFill>
              </a:rPr>
              <a:t>no significant difference</a:t>
            </a:r>
            <a:r>
              <a:rPr lang="en-GB" altLang="en-US" sz="2500"/>
              <a:t> in lichen area content</a:t>
            </a:r>
            <a:endParaRPr lang="en-GB" altLang="en-US" sz="2500" baseline="-25000">
              <a:solidFill>
                <a:srgbClr val="FF3399"/>
              </a:solidFill>
            </a:endParaRPr>
          </a:p>
        </p:txBody>
      </p:sp>
      <p:sp>
        <p:nvSpPr>
          <p:cNvPr id="141316" name="AutoShape 4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685800" y="6286500"/>
            <a:ext cx="360363" cy="360363"/>
          </a:xfrm>
          <a:prstGeom prst="actionButtonBackPreviou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1318" name="AutoShape 6">
            <a:hlinkClick r:id="rId4" action="ppaction://hlinkpres?slideindex=2&amp;slidetitle=CHOOSE A PRESENTATION" highlightClick="1"/>
          </p:cNvPr>
          <p:cNvSpPr>
            <a:spLocks noChangeArrowheads="1"/>
          </p:cNvSpPr>
          <p:nvPr/>
        </p:nvSpPr>
        <p:spPr bwMode="auto">
          <a:xfrm>
            <a:off x="4287838" y="6302375"/>
            <a:ext cx="360362" cy="360363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1319" name="AutoShape 7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239838" y="6281738"/>
            <a:ext cx="360362" cy="360362"/>
          </a:xfrm>
          <a:prstGeom prst="actionButtonBeginning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aphicFrame>
        <p:nvGraphicFramePr>
          <p:cNvPr id="141322" name="Object 10"/>
          <p:cNvGraphicFramePr>
            <a:graphicFrameLocks noChangeAspect="1"/>
          </p:cNvGraphicFramePr>
          <p:nvPr/>
        </p:nvGraphicFramePr>
        <p:xfrm>
          <a:off x="609600" y="1225550"/>
          <a:ext cx="6276975" cy="167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626" name="Equation" r:id="rId6" imgW="2717640" imgH="723600" progId="Equation.DSMT4">
                  <p:embed/>
                </p:oleObj>
              </mc:Choice>
              <mc:Fallback>
                <p:oleObj name="Equation" r:id="rId6" imgW="2717640" imgH="7236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225550"/>
                        <a:ext cx="6276975" cy="1670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15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GB" altLang="en-US"/>
              <a:t>What does it do?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86868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/>
              <a:t>Tests for a difference in </a:t>
            </a:r>
            <a:r>
              <a:rPr lang="en-GB" altLang="en-US">
                <a:solidFill>
                  <a:srgbClr val="CC0099"/>
                </a:solidFill>
              </a:rPr>
              <a:t>means</a:t>
            </a:r>
            <a:endParaRPr lang="en-GB" altLang="en-US">
              <a:solidFill>
                <a:srgbClr val="6666FF"/>
              </a:solidFill>
            </a:endParaRPr>
          </a:p>
          <a:p>
            <a:pPr>
              <a:lnSpc>
                <a:spcPct val="90000"/>
              </a:lnSpc>
            </a:pPr>
            <a:endParaRPr lang="en-GB" altLang="en-US"/>
          </a:p>
          <a:p>
            <a:pPr>
              <a:lnSpc>
                <a:spcPct val="90000"/>
              </a:lnSpc>
            </a:pPr>
            <a:r>
              <a:rPr lang="en-GB" altLang="en-US"/>
              <a:t>Compares two cases 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GB" altLang="en-US"/>
              <a:t>	</a:t>
            </a:r>
            <a:r>
              <a:rPr lang="en-GB" altLang="en-US">
                <a:solidFill>
                  <a:srgbClr val="6666FF"/>
                </a:solidFill>
              </a:rPr>
              <a:t>(eg areas of lichen found in two locations)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GB" altLang="en-US" i="1">
              <a:solidFill>
                <a:srgbClr val="009900"/>
              </a:solidFill>
            </a:endParaRPr>
          </a:p>
          <a:p>
            <a:pPr>
              <a:lnSpc>
                <a:spcPct val="90000"/>
              </a:lnSpc>
            </a:pPr>
            <a:r>
              <a:rPr lang="en-GB" altLang="en-US"/>
              <a:t>Your two samples do </a:t>
            </a:r>
            <a:r>
              <a:rPr lang="en-GB" altLang="en-US">
                <a:solidFill>
                  <a:srgbClr val="CC0099"/>
                </a:solidFill>
              </a:rPr>
              <a:t>not </a:t>
            </a:r>
            <a:r>
              <a:rPr lang="en-GB" altLang="en-US"/>
              <a:t>have to be the same size</a:t>
            </a:r>
          </a:p>
          <a:p>
            <a:pPr>
              <a:lnSpc>
                <a:spcPct val="90000"/>
              </a:lnSpc>
            </a:pPr>
            <a:endParaRPr lang="en-GB" altLang="en-US" sz="3100"/>
          </a:p>
          <a:p>
            <a:pPr>
              <a:lnSpc>
                <a:spcPct val="90000"/>
              </a:lnSpc>
              <a:buFontTx/>
              <a:buNone/>
            </a:pPr>
            <a:endParaRPr lang="en-GB" altLang="en-US" sz="2200"/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sz="2800">
                <a:solidFill>
                  <a:srgbClr val="6666FF"/>
                </a:solidFill>
              </a:rPr>
              <a:t>	</a:t>
            </a:r>
          </a:p>
          <a:p>
            <a:pPr>
              <a:lnSpc>
                <a:spcPct val="90000"/>
              </a:lnSpc>
            </a:pPr>
            <a:endParaRPr lang="en-GB" altLang="en-US" sz="2400" i="1">
              <a:solidFill>
                <a:srgbClr val="009900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GB" altLang="en-US" sz="2400" i="1">
              <a:solidFill>
                <a:srgbClr val="009900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GB" altLang="en-US" sz="2400" i="1">
              <a:solidFill>
                <a:srgbClr val="009900"/>
              </a:solidFill>
            </a:endParaRPr>
          </a:p>
        </p:txBody>
      </p:sp>
      <p:sp>
        <p:nvSpPr>
          <p:cNvPr id="89092" name="AutoShape 4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685800" y="6286500"/>
            <a:ext cx="360363" cy="360363"/>
          </a:xfrm>
          <a:prstGeom prst="actionButtonBackPreviou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9093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077200" y="6261100"/>
            <a:ext cx="360363" cy="360363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9094" name="AutoShape 6">
            <a:hlinkClick r:id="rId3" action="ppaction://hlinkpres?slideindex=2&amp;slidetitle=CHOOSE A PRESENTATION" highlightClick="1"/>
          </p:cNvPr>
          <p:cNvSpPr>
            <a:spLocks noChangeArrowheads="1"/>
          </p:cNvSpPr>
          <p:nvPr/>
        </p:nvSpPr>
        <p:spPr bwMode="auto">
          <a:xfrm>
            <a:off x="4287838" y="6302375"/>
            <a:ext cx="360362" cy="360363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1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9" name="Text Box 11"/>
          <p:cNvSpPr txBox="1">
            <a:spLocks noChangeArrowheads="1"/>
          </p:cNvSpPr>
          <p:nvPr/>
        </p:nvSpPr>
        <p:spPr bwMode="auto">
          <a:xfrm>
            <a:off x="457200" y="5216525"/>
            <a:ext cx="9067800" cy="1341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en-GB" altLang="en-US" sz="2300" b="0" i="1">
                <a:latin typeface="Arial" pitchFamily="34" charset="0"/>
              </a:rPr>
              <a:t>If your data are not normal, use Mann-Whitney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en-GB" altLang="en-US" sz="2300" b="0" i="1">
                <a:latin typeface="Arial" pitchFamily="34" charset="0"/>
              </a:rPr>
              <a:t>If your data are also </a:t>
            </a:r>
            <a:r>
              <a:rPr lang="en-GB" altLang="en-US" sz="2300" i="1">
                <a:latin typeface="Arial" pitchFamily="34" charset="0"/>
              </a:rPr>
              <a:t>paired, </a:t>
            </a:r>
            <a:r>
              <a:rPr lang="en-GB" altLang="en-US" sz="2300" b="0" i="1">
                <a:latin typeface="Arial" pitchFamily="34" charset="0"/>
              </a:rPr>
              <a:t>use paired t-test</a:t>
            </a:r>
          </a:p>
          <a:p>
            <a:pPr>
              <a:spcBef>
                <a:spcPct val="50000"/>
              </a:spcBef>
            </a:pPr>
            <a:endParaRPr lang="en-GB" alt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752600"/>
            <a:ext cx="8382000" cy="3048000"/>
          </a:xfrm>
        </p:spPr>
        <p:txBody>
          <a:bodyPr/>
          <a:lstStyle/>
          <a:p>
            <a:pPr marL="0" indent="0">
              <a:lnSpc>
                <a:spcPct val="90000"/>
              </a:lnSpc>
              <a:buFontTx/>
              <a:buNone/>
              <a:tabLst>
                <a:tab pos="384175" algn="l"/>
              </a:tabLst>
            </a:pPr>
            <a:r>
              <a:rPr lang="en-GB" altLang="en-US" sz="2800"/>
              <a:t>	</a:t>
            </a:r>
          </a:p>
          <a:p>
            <a:pPr marL="0" indent="0">
              <a:lnSpc>
                <a:spcPct val="90000"/>
              </a:lnSpc>
              <a:tabLst>
                <a:tab pos="384175" algn="l"/>
              </a:tabLst>
            </a:pPr>
            <a:r>
              <a:rPr lang="en-GB" altLang="en-US" sz="2800"/>
              <a:t> 	You have </a:t>
            </a:r>
            <a:r>
              <a:rPr lang="en-GB" altLang="en-US" sz="2800">
                <a:solidFill>
                  <a:srgbClr val="CC0099"/>
                </a:solidFill>
              </a:rPr>
              <a:t>five or more </a:t>
            </a:r>
            <a:r>
              <a:rPr lang="en-GB" altLang="en-US" sz="2800"/>
              <a:t>values in each sample</a:t>
            </a:r>
          </a:p>
          <a:p>
            <a:pPr marL="0" indent="0">
              <a:lnSpc>
                <a:spcPct val="90000"/>
              </a:lnSpc>
              <a:tabLst>
                <a:tab pos="384175" algn="l"/>
              </a:tabLst>
            </a:pPr>
            <a:r>
              <a:rPr lang="en-GB" altLang="en-US" sz="2800"/>
              <a:t> 	Your data are </a:t>
            </a:r>
            <a:r>
              <a:rPr lang="en-GB" altLang="en-US" sz="2800" b="1">
                <a:solidFill>
                  <a:srgbClr val="CC0099"/>
                </a:solidFill>
              </a:rPr>
              <a:t>normally distributed</a:t>
            </a:r>
          </a:p>
          <a:p>
            <a:pPr marL="760413" lvl="1">
              <a:lnSpc>
                <a:spcPct val="90000"/>
              </a:lnSpc>
              <a:tabLst>
                <a:tab pos="384175" algn="l"/>
              </a:tabLst>
            </a:pPr>
            <a:r>
              <a:rPr lang="en-GB" altLang="en-US"/>
              <a:t>Only continuous data (lengths, weights etc) can be normally distributed</a:t>
            </a:r>
          </a:p>
          <a:p>
            <a:pPr marL="760413" lvl="1">
              <a:lnSpc>
                <a:spcPct val="90000"/>
              </a:lnSpc>
              <a:tabLst>
                <a:tab pos="384175" algn="l"/>
              </a:tabLst>
            </a:pPr>
            <a:r>
              <a:rPr lang="en-GB" altLang="en-US"/>
              <a:t>You can do a check by seeing if your data look roughly like this:</a:t>
            </a:r>
          </a:p>
          <a:p>
            <a:pPr marL="0" indent="0">
              <a:lnSpc>
                <a:spcPct val="90000"/>
              </a:lnSpc>
              <a:buFontTx/>
              <a:buNone/>
              <a:tabLst>
                <a:tab pos="384175" algn="l"/>
              </a:tabLst>
            </a:pPr>
            <a:endParaRPr lang="en-GB" altLang="en-US" sz="2000"/>
          </a:p>
          <a:p>
            <a:pPr marL="0" indent="0">
              <a:lnSpc>
                <a:spcPct val="90000"/>
              </a:lnSpc>
              <a:buFontTx/>
              <a:buNone/>
              <a:tabLst>
                <a:tab pos="384175" algn="l"/>
              </a:tabLst>
            </a:pPr>
            <a:endParaRPr lang="en-GB" altLang="en-US" sz="2300" i="1">
              <a:solidFill>
                <a:srgbClr val="6666FF"/>
              </a:solidFill>
            </a:endParaRPr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GB" altLang="en-US"/>
              <a:t>Planning to use it?</a:t>
            </a: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838200" y="1143000"/>
            <a:ext cx="7848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3200">
                <a:solidFill>
                  <a:srgbClr val="6666FF"/>
                </a:solidFill>
                <a:latin typeface="Arial" pitchFamily="34" charset="0"/>
              </a:rPr>
              <a:t>Make sure that…</a:t>
            </a:r>
          </a:p>
        </p:txBody>
      </p:sp>
      <p:sp>
        <p:nvSpPr>
          <p:cNvPr id="27653" name="AutoShape 5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685800" y="6286500"/>
            <a:ext cx="360363" cy="360363"/>
          </a:xfrm>
          <a:prstGeom prst="actionButtonBackPreviou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7654" name="AutoShape 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077200" y="6261100"/>
            <a:ext cx="360363" cy="360363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7655" name="AutoShape 7">
            <a:hlinkClick r:id="rId4" action="ppaction://hlinkpres?slideindex=2&amp;slidetitle=CHOOSE A PRESENTATION" highlightClick="1"/>
          </p:cNvPr>
          <p:cNvSpPr>
            <a:spLocks noChangeArrowheads="1"/>
          </p:cNvSpPr>
          <p:nvPr/>
        </p:nvSpPr>
        <p:spPr bwMode="auto">
          <a:xfrm>
            <a:off x="4287838" y="6302375"/>
            <a:ext cx="360362" cy="360363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7656" name="AutoShape 8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1239838" y="6281738"/>
            <a:ext cx="360362" cy="360362"/>
          </a:xfrm>
          <a:prstGeom prst="actionButtonBeginning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aphicFrame>
        <p:nvGraphicFramePr>
          <p:cNvPr id="27657" name="Object 9"/>
          <p:cNvGraphicFramePr>
            <a:graphicFrameLocks noChangeAspect="1"/>
          </p:cNvGraphicFramePr>
          <p:nvPr/>
        </p:nvGraphicFramePr>
        <p:xfrm>
          <a:off x="2667000" y="4419600"/>
          <a:ext cx="1547813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1554" name="Worksheet" r:id="rId5" imgW="3505578" imgH="1686154" progId="Excel.Sheet.8">
                  <p:embed/>
                </p:oleObj>
              </mc:Choice>
              <mc:Fallback>
                <p:oleObj name="Worksheet" r:id="rId5" imgW="3505578" imgH="1686154" progId="Excel.Sheet.8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10269" b="21350"/>
                      <a:stretch>
                        <a:fillRect/>
                      </a:stretch>
                    </p:blipFill>
                    <p:spPr bwMode="auto">
                      <a:xfrm>
                        <a:off x="2667000" y="4419600"/>
                        <a:ext cx="1547813" cy="63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9" grpId="0" autoUpdateAnimBg="0"/>
      <p:bldP spid="27651" grpId="0" build="p" bldLvl="2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How does it work?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81200"/>
            <a:ext cx="8686800" cy="2667000"/>
          </a:xfrm>
        </p:spPr>
        <p:txBody>
          <a:bodyPr/>
          <a:lstStyle/>
          <a:p>
            <a:pPr marL="285750" indent="-285750">
              <a:lnSpc>
                <a:spcPct val="90000"/>
              </a:lnSpc>
              <a:tabLst>
                <a:tab pos="0" algn="l"/>
              </a:tabLst>
            </a:pPr>
            <a:r>
              <a:rPr lang="en-GB" altLang="en-US" sz="2800"/>
              <a:t>You </a:t>
            </a:r>
            <a:r>
              <a:rPr lang="en-GB" altLang="en-US" sz="2800" b="1">
                <a:solidFill>
                  <a:srgbClr val="CC0099"/>
                </a:solidFill>
              </a:rPr>
              <a:t>assume</a:t>
            </a:r>
            <a:r>
              <a:rPr lang="en-GB" altLang="en-US" sz="2800"/>
              <a:t> (</a:t>
            </a:r>
            <a:r>
              <a:rPr lang="en-GB" altLang="en-US" sz="2800" i="1"/>
              <a:t>null hypothesis</a:t>
            </a:r>
            <a:r>
              <a:rPr lang="en-GB" altLang="en-US" sz="2800"/>
              <a:t>) there is </a:t>
            </a:r>
            <a:r>
              <a:rPr lang="en-GB" altLang="en-US" sz="2800" b="1">
                <a:solidFill>
                  <a:srgbClr val="CC0099"/>
                </a:solidFill>
              </a:rPr>
              <a:t>no difference</a:t>
            </a:r>
            <a:r>
              <a:rPr lang="en-GB" altLang="en-US" sz="2800" b="1"/>
              <a:t> </a:t>
            </a:r>
            <a:r>
              <a:rPr lang="en-GB" altLang="en-US" sz="2800"/>
              <a:t>between the two means</a:t>
            </a:r>
          </a:p>
          <a:p>
            <a:pPr marL="285750" indent="-285750">
              <a:lnSpc>
                <a:spcPct val="90000"/>
              </a:lnSpc>
              <a:buFontTx/>
              <a:buNone/>
              <a:tabLst>
                <a:tab pos="0" algn="l"/>
              </a:tabLst>
            </a:pPr>
            <a:endParaRPr lang="en-GB" altLang="en-US" sz="2800"/>
          </a:p>
          <a:p>
            <a:pPr marL="285750" indent="-285750">
              <a:lnSpc>
                <a:spcPct val="90000"/>
              </a:lnSpc>
              <a:tabLst>
                <a:tab pos="0" algn="l"/>
              </a:tabLst>
            </a:pPr>
            <a:r>
              <a:rPr lang="en-GB" altLang="en-US" sz="2800"/>
              <a:t>The test works by calculating the means and standard deviations of the two samples, and substituting into a formula.</a:t>
            </a:r>
            <a:endParaRPr lang="en-GB" altLang="en-US" sz="2400"/>
          </a:p>
          <a:p>
            <a:pPr marL="285750" indent="-285750">
              <a:lnSpc>
                <a:spcPct val="90000"/>
              </a:lnSpc>
              <a:buFontTx/>
              <a:buNone/>
              <a:tabLst>
                <a:tab pos="0" algn="l"/>
              </a:tabLst>
            </a:pPr>
            <a:r>
              <a:rPr lang="en-GB" altLang="en-US" sz="2400"/>
              <a:t>	</a:t>
            </a:r>
            <a:endParaRPr lang="en-GB" altLang="en-US" sz="2800" i="1">
              <a:solidFill>
                <a:srgbClr val="6666FF"/>
              </a:solidFill>
            </a:endParaRPr>
          </a:p>
          <a:p>
            <a:pPr marL="285750" indent="-285750">
              <a:lnSpc>
                <a:spcPct val="90000"/>
              </a:lnSpc>
              <a:tabLst>
                <a:tab pos="0" algn="l"/>
              </a:tabLst>
            </a:pPr>
            <a:endParaRPr lang="en-GB" altLang="en-US" sz="2000">
              <a:solidFill>
                <a:srgbClr val="6666FF"/>
              </a:solidFill>
            </a:endParaRPr>
          </a:p>
          <a:p>
            <a:pPr marL="285750" indent="-285750">
              <a:lnSpc>
                <a:spcPct val="90000"/>
              </a:lnSpc>
              <a:buFontTx/>
              <a:buNone/>
              <a:tabLst>
                <a:tab pos="0" algn="l"/>
              </a:tabLst>
            </a:pPr>
            <a:endParaRPr lang="en-GB" altLang="en-US" sz="1800"/>
          </a:p>
          <a:p>
            <a:pPr marL="285750" indent="-285750">
              <a:lnSpc>
                <a:spcPct val="90000"/>
              </a:lnSpc>
              <a:buFontTx/>
              <a:buNone/>
              <a:tabLst>
                <a:tab pos="0" algn="l"/>
              </a:tabLst>
            </a:pPr>
            <a:endParaRPr lang="en-GB" altLang="en-US" sz="1800">
              <a:latin typeface="Symbol" pitchFamily="18" charset="2"/>
            </a:endParaRPr>
          </a:p>
        </p:txBody>
      </p:sp>
      <p:graphicFrame>
        <p:nvGraphicFramePr>
          <p:cNvPr id="90116" name="Object 4"/>
          <p:cNvGraphicFramePr>
            <a:graphicFrameLocks noChangeAspect="1"/>
          </p:cNvGraphicFramePr>
          <p:nvPr/>
        </p:nvGraphicFramePr>
        <p:xfrm>
          <a:off x="0" y="0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43" name="Equation" r:id="rId4" imgW="114120" imgH="177480" progId="Equation.DSMT4">
                  <p:embed/>
                </p:oleObj>
              </mc:Choice>
              <mc:Fallback>
                <p:oleObj name="Equation" r:id="rId4" imgW="114120" imgH="1774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14300" cy="17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118" name="Object 6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44" name="Equation" r:id="rId6" imgW="914400" imgH="198720" progId="Equation.DSMT4">
                  <p:embed/>
                </p:oleObj>
              </mc:Choice>
              <mc:Fallback>
                <p:oleObj name="Equation" r:id="rId6" imgW="914400" imgH="19872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8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121" name="Object 9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45" name="Equation" r:id="rId8" imgW="914400" imgH="198720" progId="Equation.DSMT4">
                  <p:embed/>
                </p:oleObj>
              </mc:Choice>
              <mc:Fallback>
                <p:oleObj name="Equation" r:id="rId8" imgW="914400" imgH="19872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8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122" name="Object 10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46" name="Equation" r:id="rId9" imgW="914400" imgH="198720" progId="Equation.DSMT4">
                  <p:embed/>
                </p:oleObj>
              </mc:Choice>
              <mc:Fallback>
                <p:oleObj name="Equation" r:id="rId9" imgW="914400" imgH="19872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8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0131" name="AutoShape 19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685800" y="6286500"/>
            <a:ext cx="360363" cy="360363"/>
          </a:xfrm>
          <a:prstGeom prst="actionButtonBackPreviou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0132" name="AutoShape 20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077200" y="6261100"/>
            <a:ext cx="360363" cy="360363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0133" name="AutoShape 21">
            <a:hlinkClick r:id="rId10" action="ppaction://hlinkpres?slideindex=2&amp;slidetitle=CHOOSE A PRESENTATION" highlightClick="1"/>
          </p:cNvPr>
          <p:cNvSpPr>
            <a:spLocks noChangeArrowheads="1"/>
          </p:cNvSpPr>
          <p:nvPr/>
        </p:nvSpPr>
        <p:spPr bwMode="auto">
          <a:xfrm>
            <a:off x="4287838" y="6302375"/>
            <a:ext cx="360362" cy="360363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0134" name="AutoShape 22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1239838" y="6281738"/>
            <a:ext cx="360362" cy="360362"/>
          </a:xfrm>
          <a:prstGeom prst="actionButtonBeginning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5" grpId="0" build="p" bldLvl="2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050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GB" altLang="en-US"/>
              <a:t>Doing the test</a:t>
            </a:r>
          </a:p>
        </p:txBody>
      </p:sp>
      <p:sp>
        <p:nvSpPr>
          <p:cNvPr id="94211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8229600" cy="4114800"/>
          </a:xfrm>
        </p:spPr>
        <p:txBody>
          <a:bodyPr/>
          <a:lstStyle/>
          <a:p>
            <a:pPr marL="609600" indent="-609600" algn="just">
              <a:buFontTx/>
              <a:buNone/>
            </a:pPr>
            <a:r>
              <a:rPr lang="en-GB" altLang="en-US"/>
              <a:t>These are the stages in doing the test:</a:t>
            </a:r>
          </a:p>
          <a:p>
            <a:pPr marL="609600" indent="-609600" algn="just">
              <a:buFontTx/>
              <a:buAutoNum type="arabicPeriod"/>
            </a:pPr>
            <a:r>
              <a:rPr lang="en-GB" altLang="en-US"/>
              <a:t>Write down your </a:t>
            </a:r>
            <a:r>
              <a:rPr lang="en-GB" altLang="en-US">
                <a:hlinkClick r:id="rId3" action="ppaction://hlinksldjump"/>
              </a:rPr>
              <a:t>hypotheses</a:t>
            </a:r>
            <a:endParaRPr lang="en-GB" altLang="en-US"/>
          </a:p>
          <a:p>
            <a:pPr marL="609600" indent="-609600" algn="just">
              <a:buFontTx/>
              <a:buAutoNum type="arabicPeriod"/>
            </a:pPr>
            <a:r>
              <a:rPr lang="en-GB" altLang="en-US"/>
              <a:t>Finding the </a:t>
            </a:r>
            <a:r>
              <a:rPr lang="en-GB" altLang="en-US">
                <a:hlinkClick r:id="rId4" action="ppaction://hlinksldjump"/>
              </a:rPr>
              <a:t>means &amp; standard deviation</a:t>
            </a:r>
            <a:endParaRPr lang="en-GB" altLang="en-US"/>
          </a:p>
          <a:p>
            <a:pPr marL="609600" indent="-609600" algn="just">
              <a:buFontTx/>
              <a:buAutoNum type="arabicPeriod"/>
            </a:pPr>
            <a:r>
              <a:rPr lang="en-GB" altLang="en-US"/>
              <a:t>Use the </a:t>
            </a:r>
            <a:r>
              <a:rPr lang="en-GB" altLang="en-US">
                <a:hlinkClick r:id="rId5" action="ppaction://hlinksldjump"/>
              </a:rPr>
              <a:t>formula</a:t>
            </a:r>
            <a:r>
              <a:rPr lang="en-GB" altLang="en-US"/>
              <a:t> to calculate the t-value</a:t>
            </a:r>
          </a:p>
          <a:p>
            <a:pPr marL="609600" indent="-609600" algn="just">
              <a:buFontTx/>
              <a:buAutoNum type="arabicPeriod"/>
            </a:pPr>
            <a:r>
              <a:rPr lang="en-GB" altLang="en-US"/>
              <a:t>Write down the </a:t>
            </a:r>
            <a:r>
              <a:rPr lang="en-GB" altLang="en-US">
                <a:hlinkClick r:id="rId6" action="ppaction://hlinksldjump"/>
              </a:rPr>
              <a:t>degrees of freedom</a:t>
            </a:r>
            <a:endParaRPr lang="en-GB" altLang="en-US"/>
          </a:p>
          <a:p>
            <a:pPr marL="609600" indent="-609600" algn="just">
              <a:buFontTx/>
              <a:buAutoNum type="arabicPeriod"/>
            </a:pPr>
            <a:r>
              <a:rPr lang="en-GB" altLang="en-US"/>
              <a:t>Look at the </a:t>
            </a:r>
            <a:r>
              <a:rPr lang="en-GB" altLang="en-US">
                <a:hlinkClick r:id="rId7" action="ppaction://hlinksldjump"/>
              </a:rPr>
              <a:t>tables</a:t>
            </a:r>
            <a:endParaRPr lang="en-GB" altLang="en-US"/>
          </a:p>
          <a:p>
            <a:pPr marL="609600" indent="-609600" algn="just">
              <a:buFontTx/>
              <a:buAutoNum type="arabicPeriod"/>
            </a:pPr>
            <a:r>
              <a:rPr lang="en-GB" altLang="en-US"/>
              <a:t>Make a </a:t>
            </a:r>
            <a:r>
              <a:rPr lang="en-GB" altLang="en-US">
                <a:hlinkClick r:id="rId8" action="ppaction://hlinksldjump"/>
              </a:rPr>
              <a:t>decision</a:t>
            </a:r>
            <a:endParaRPr lang="en-GB" altLang="en-US"/>
          </a:p>
          <a:p>
            <a:pPr marL="609600" indent="-609600" algn="just"/>
            <a:endParaRPr lang="en-GB" altLang="en-US"/>
          </a:p>
        </p:txBody>
      </p:sp>
      <p:sp>
        <p:nvSpPr>
          <p:cNvPr id="94212" name="AutoShape 2052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685800" y="6286500"/>
            <a:ext cx="360363" cy="360363"/>
          </a:xfrm>
          <a:prstGeom prst="actionButtonBackPreviou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4213" name="AutoShape 2053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077200" y="6261100"/>
            <a:ext cx="360363" cy="360363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4214" name="AutoShape 2054">
            <a:hlinkClick r:id="rId9" action="ppaction://hlinkpres?slideindex=2&amp;slidetitle=CHOOSE A PRESENTATION" highlightClick="1"/>
          </p:cNvPr>
          <p:cNvSpPr>
            <a:spLocks noChangeArrowheads="1"/>
          </p:cNvSpPr>
          <p:nvPr/>
        </p:nvSpPr>
        <p:spPr bwMode="auto">
          <a:xfrm>
            <a:off x="4287838" y="6302375"/>
            <a:ext cx="360362" cy="360363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4215" name="AutoShape 2055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1239838" y="6281738"/>
            <a:ext cx="360362" cy="360362"/>
          </a:xfrm>
          <a:prstGeom prst="actionButtonBeginning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4216" name="Text Box 2056"/>
          <p:cNvSpPr txBox="1">
            <a:spLocks noChangeArrowheads="1"/>
          </p:cNvSpPr>
          <p:nvPr/>
        </p:nvSpPr>
        <p:spPr bwMode="auto">
          <a:xfrm>
            <a:off x="4862513" y="5548313"/>
            <a:ext cx="3733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b="0">
                <a:latin typeface="Arial" pitchFamily="34" charset="0"/>
                <a:hlinkClick r:id="rId10" action="ppaction://hlinksldjump"/>
              </a:rPr>
              <a:t>Click here </a:t>
            </a:r>
            <a:r>
              <a:rPr lang="en-GB" altLang="en-US" b="0">
                <a:latin typeface="Arial" pitchFamily="34" charset="0"/>
              </a:rPr>
              <a:t>for an example</a:t>
            </a:r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1" grpId="0" build="p" autoUpdateAnimBg="0"/>
      <p:bldP spid="94216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GB" altLang="en-US" dirty="0"/>
              <a:t>Hypotheses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762000"/>
            <a:ext cx="7772400" cy="4114800"/>
          </a:xfrm>
        </p:spPr>
        <p:txBody>
          <a:bodyPr/>
          <a:lstStyle/>
          <a:p>
            <a:pPr marL="0" indent="0">
              <a:lnSpc>
                <a:spcPct val="90000"/>
              </a:lnSpc>
              <a:buFontTx/>
              <a:buNone/>
              <a:tabLst>
                <a:tab pos="484188" algn="l"/>
                <a:tab pos="1041400" algn="l"/>
              </a:tabLst>
            </a:pPr>
            <a:endParaRPr lang="en-GB" altLang="en-US" sz="2800" dirty="0">
              <a:solidFill>
                <a:srgbClr val="CC0099"/>
              </a:solidFill>
            </a:endParaRPr>
          </a:p>
          <a:p>
            <a:pPr marL="0" indent="0">
              <a:lnSpc>
                <a:spcPct val="90000"/>
              </a:lnSpc>
              <a:buFontTx/>
              <a:buNone/>
              <a:tabLst>
                <a:tab pos="484188" algn="l"/>
                <a:tab pos="1041400" algn="l"/>
              </a:tabLst>
            </a:pPr>
            <a:r>
              <a:rPr lang="en-GB" altLang="en-US" sz="2800" dirty="0">
                <a:solidFill>
                  <a:srgbClr val="CC0099"/>
                </a:solidFill>
              </a:rPr>
              <a:t>H</a:t>
            </a:r>
            <a:r>
              <a:rPr lang="en-GB" altLang="en-US" sz="2800" baseline="-25000" dirty="0">
                <a:solidFill>
                  <a:srgbClr val="CC0099"/>
                </a:solidFill>
              </a:rPr>
              <a:t>0</a:t>
            </a:r>
            <a:r>
              <a:rPr lang="en-GB" altLang="en-US" sz="2800" baseline="-25000" dirty="0"/>
              <a:t>: </a:t>
            </a:r>
            <a:r>
              <a:rPr lang="en-GB" altLang="en-US" sz="2800" dirty="0"/>
              <a:t>mean1 = mean2</a:t>
            </a:r>
          </a:p>
          <a:p>
            <a:pPr marL="0" indent="0">
              <a:lnSpc>
                <a:spcPct val="90000"/>
              </a:lnSpc>
              <a:buFontTx/>
              <a:buNone/>
              <a:tabLst>
                <a:tab pos="484188" algn="l"/>
                <a:tab pos="1041400" algn="l"/>
              </a:tabLst>
            </a:pPr>
            <a:r>
              <a:rPr lang="en-GB" altLang="en-US" sz="2800" dirty="0"/>
              <a:t>For H</a:t>
            </a:r>
            <a:r>
              <a:rPr lang="en-GB" altLang="en-US" sz="2800" baseline="-25000" dirty="0"/>
              <a:t>1</a:t>
            </a:r>
            <a:r>
              <a:rPr lang="en-GB" altLang="en-US" sz="2800" dirty="0"/>
              <a:t>, you have a choice, depending on what alternative you were looking for. </a:t>
            </a:r>
          </a:p>
          <a:p>
            <a:pPr marL="0" indent="0">
              <a:lnSpc>
                <a:spcPct val="90000"/>
              </a:lnSpc>
              <a:buFontTx/>
              <a:buNone/>
              <a:tabLst>
                <a:tab pos="484188" algn="l"/>
                <a:tab pos="1041400" algn="l"/>
              </a:tabLst>
            </a:pPr>
            <a:r>
              <a:rPr lang="en-GB" altLang="en-US" sz="2800" dirty="0"/>
              <a:t>	</a:t>
            </a:r>
            <a:r>
              <a:rPr lang="en-GB" altLang="en-US" sz="2800" dirty="0">
                <a:solidFill>
                  <a:srgbClr val="CC0099"/>
                </a:solidFill>
              </a:rPr>
              <a:t>H</a:t>
            </a:r>
            <a:r>
              <a:rPr lang="en-GB" altLang="en-US" sz="2800" baseline="-25000" dirty="0">
                <a:solidFill>
                  <a:srgbClr val="CC0099"/>
                </a:solidFill>
              </a:rPr>
              <a:t>1</a:t>
            </a:r>
            <a:r>
              <a:rPr lang="en-GB" altLang="en-US" sz="2800" baseline="-25000" dirty="0"/>
              <a:t>: </a:t>
            </a:r>
            <a:r>
              <a:rPr lang="en-GB" altLang="en-US" sz="2800" dirty="0"/>
              <a:t>mean1 &gt; mean2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buFontTx/>
              <a:buNone/>
              <a:tabLst>
                <a:tab pos="484188" algn="l"/>
                <a:tab pos="1041400" algn="l"/>
              </a:tabLst>
            </a:pPr>
            <a:r>
              <a:rPr lang="en-GB" altLang="en-US" sz="2800" dirty="0"/>
              <a:t>	</a:t>
            </a:r>
            <a:r>
              <a:rPr lang="en-GB" altLang="en-US" sz="2400" i="1" dirty="0" err="1">
                <a:solidFill>
                  <a:srgbClr val="6666FF"/>
                </a:solidFill>
              </a:rPr>
              <a:t>eg</a:t>
            </a:r>
            <a:r>
              <a:rPr lang="en-GB" altLang="en-US" sz="2400" i="1" dirty="0">
                <a:solidFill>
                  <a:srgbClr val="6666FF"/>
                </a:solidFill>
              </a:rPr>
              <a:t>: Area of lichen in unpolluted location is greater			than area of lichen in polluted location</a:t>
            </a:r>
          </a:p>
          <a:p>
            <a:pPr marL="0" indent="0">
              <a:lnSpc>
                <a:spcPct val="90000"/>
              </a:lnSpc>
              <a:buFontTx/>
              <a:buNone/>
              <a:tabLst>
                <a:tab pos="484188" algn="l"/>
                <a:tab pos="1041400" algn="l"/>
              </a:tabLst>
            </a:pPr>
            <a:r>
              <a:rPr lang="en-GB" altLang="en-US" sz="2800" dirty="0"/>
              <a:t>or	</a:t>
            </a:r>
            <a:r>
              <a:rPr lang="en-GB" altLang="en-US" sz="2800" dirty="0">
                <a:solidFill>
                  <a:srgbClr val="CC0099"/>
                </a:solidFill>
              </a:rPr>
              <a:t>H</a:t>
            </a:r>
            <a:r>
              <a:rPr lang="en-GB" altLang="en-US" sz="2800" baseline="-25000" dirty="0">
                <a:solidFill>
                  <a:srgbClr val="CC0099"/>
                </a:solidFill>
              </a:rPr>
              <a:t>1</a:t>
            </a:r>
            <a:r>
              <a:rPr lang="en-GB" altLang="en-US" sz="2800" baseline="-25000" dirty="0"/>
              <a:t>: </a:t>
            </a:r>
            <a:r>
              <a:rPr lang="en-GB" altLang="en-US" sz="2800" dirty="0"/>
              <a:t>mean1 </a:t>
            </a:r>
            <a:r>
              <a:rPr lang="en-GB" altLang="en-US" sz="2800" dirty="0">
                <a:sym typeface="Symbol" pitchFamily="18" charset="2"/>
              </a:rPr>
              <a:t> </a:t>
            </a:r>
            <a:r>
              <a:rPr lang="en-GB" altLang="en-US" sz="2800" dirty="0"/>
              <a:t>mean2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buFontTx/>
              <a:buNone/>
              <a:tabLst>
                <a:tab pos="484188" algn="l"/>
                <a:tab pos="1041400" algn="l"/>
              </a:tabLst>
            </a:pPr>
            <a:r>
              <a:rPr lang="en-GB" altLang="en-US" sz="2400" i="1" dirty="0">
                <a:solidFill>
                  <a:srgbClr val="6666FF"/>
                </a:solidFill>
              </a:rPr>
              <a:t>	</a:t>
            </a:r>
            <a:r>
              <a:rPr lang="en-GB" altLang="en-US" sz="2400" i="1" dirty="0" err="1">
                <a:solidFill>
                  <a:srgbClr val="6666FF"/>
                </a:solidFill>
              </a:rPr>
              <a:t>eg</a:t>
            </a:r>
            <a:r>
              <a:rPr lang="en-GB" altLang="en-US" sz="2400" i="1" dirty="0">
                <a:solidFill>
                  <a:srgbClr val="6666FF"/>
                </a:solidFill>
              </a:rPr>
              <a:t>: Area of lichen in unpolluted location is different 		to area of lichen in polluted location</a:t>
            </a:r>
          </a:p>
          <a:p>
            <a:pPr marL="0" indent="0">
              <a:lnSpc>
                <a:spcPct val="90000"/>
              </a:lnSpc>
              <a:buFontTx/>
              <a:buNone/>
              <a:tabLst>
                <a:tab pos="484188" algn="l"/>
                <a:tab pos="1041400" algn="l"/>
              </a:tabLst>
            </a:pPr>
            <a:r>
              <a:rPr lang="en-GB" altLang="en-US" sz="2400" i="1" dirty="0">
                <a:solidFill>
                  <a:srgbClr val="CC0099"/>
                </a:solidFill>
              </a:rPr>
              <a:t>Unless you have a good biological reason for expecting one to be larger, you should choose “different” for H</a:t>
            </a:r>
            <a:r>
              <a:rPr lang="en-GB" altLang="en-US" sz="2400" i="1" baseline="-25000" dirty="0">
                <a:solidFill>
                  <a:srgbClr val="CC0099"/>
                </a:solidFill>
              </a:rPr>
              <a:t>1</a:t>
            </a:r>
          </a:p>
          <a:p>
            <a:pPr marL="0" indent="0">
              <a:lnSpc>
                <a:spcPct val="90000"/>
              </a:lnSpc>
              <a:buFontTx/>
              <a:buNone/>
              <a:tabLst>
                <a:tab pos="484188" algn="l"/>
                <a:tab pos="1041400" algn="l"/>
              </a:tabLst>
            </a:pPr>
            <a:endParaRPr lang="en-GB" altLang="en-US" sz="2400" dirty="0">
              <a:solidFill>
                <a:srgbClr val="CC0099"/>
              </a:solidFill>
            </a:endParaRPr>
          </a:p>
        </p:txBody>
      </p:sp>
      <p:sp>
        <p:nvSpPr>
          <p:cNvPr id="95236" name="AutoShape 4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685800" y="6286500"/>
            <a:ext cx="360363" cy="360363"/>
          </a:xfrm>
          <a:prstGeom prst="actionButtonBackPreviou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5237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077200" y="6261100"/>
            <a:ext cx="360363" cy="360363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5238" name="AutoShape 6">
            <a:hlinkClick r:id="rId3" action="ppaction://hlinkpres?slideindex=2&amp;slidetitle=CHOOSE A PRESENTATION" highlightClick="1"/>
          </p:cNvPr>
          <p:cNvSpPr>
            <a:spLocks noChangeArrowheads="1"/>
          </p:cNvSpPr>
          <p:nvPr/>
        </p:nvSpPr>
        <p:spPr bwMode="auto">
          <a:xfrm>
            <a:off x="4287838" y="6302375"/>
            <a:ext cx="360362" cy="360363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5239" name="AutoShape 7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239838" y="6281738"/>
            <a:ext cx="360362" cy="360362"/>
          </a:xfrm>
          <a:prstGeom prst="actionButtonBeginning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5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GB" altLang="en-US"/>
              <a:t>Means &amp; Standard Deviation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382000" cy="4114800"/>
          </a:xfrm>
        </p:spPr>
        <p:txBody>
          <a:bodyPr/>
          <a:lstStyle/>
          <a:p>
            <a:r>
              <a:rPr lang="en-GB" altLang="en-US" sz="2800"/>
              <a:t>For each sample, find the </a:t>
            </a:r>
            <a:r>
              <a:rPr lang="en-GB" altLang="en-US" sz="2800">
                <a:solidFill>
                  <a:srgbClr val="CC0099"/>
                </a:solidFill>
              </a:rPr>
              <a:t>mean</a:t>
            </a:r>
            <a:r>
              <a:rPr lang="en-GB" altLang="en-US" sz="2800"/>
              <a:t> by adding up all the values and dividing by how many there are</a:t>
            </a:r>
          </a:p>
          <a:p>
            <a:r>
              <a:rPr lang="en-GB" altLang="en-US" sz="2800"/>
              <a:t>Find the </a:t>
            </a:r>
            <a:r>
              <a:rPr lang="en-GB" altLang="en-US" sz="2800" b="1"/>
              <a:t>estimate of the </a:t>
            </a:r>
            <a:r>
              <a:rPr lang="en-GB" altLang="en-US" sz="2800" b="1">
                <a:solidFill>
                  <a:srgbClr val="CC0099"/>
                </a:solidFill>
              </a:rPr>
              <a:t>standard deviation s</a:t>
            </a:r>
            <a:r>
              <a:rPr lang="en-GB" altLang="en-US" sz="2800"/>
              <a:t> for the two samples, using the formula</a:t>
            </a:r>
          </a:p>
          <a:p>
            <a:pPr lvl="1">
              <a:buFont typeface="Wingdings" pitchFamily="2" charset="2"/>
              <a:buNone/>
            </a:pPr>
            <a:endParaRPr lang="en-GB" altLang="en-US" sz="2800">
              <a:solidFill>
                <a:schemeClr val="tx1"/>
              </a:solidFill>
            </a:endParaRPr>
          </a:p>
          <a:p>
            <a:pPr lvl="3"/>
            <a:endParaRPr lang="en-GB" altLang="en-US" sz="1800"/>
          </a:p>
          <a:p>
            <a:endParaRPr lang="en-GB" altLang="en-US" sz="2800"/>
          </a:p>
        </p:txBody>
      </p:sp>
      <p:sp>
        <p:nvSpPr>
          <p:cNvPr id="96260" name="AutoShape 4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685800" y="6286500"/>
            <a:ext cx="360363" cy="360363"/>
          </a:xfrm>
          <a:prstGeom prst="actionButtonBackPreviou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6261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077200" y="6261100"/>
            <a:ext cx="360363" cy="360363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6262" name="AutoShape 6">
            <a:hlinkClick r:id="rId4" action="ppaction://hlinkpres?slideindex=2&amp;slidetitle=CHOOSE A PRESENTATION" highlightClick="1"/>
          </p:cNvPr>
          <p:cNvSpPr>
            <a:spLocks noChangeArrowheads="1"/>
          </p:cNvSpPr>
          <p:nvPr/>
        </p:nvSpPr>
        <p:spPr bwMode="auto">
          <a:xfrm>
            <a:off x="4287838" y="6302375"/>
            <a:ext cx="360362" cy="360363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6264" name="AutoShape 8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239838" y="6281738"/>
            <a:ext cx="360362" cy="360362"/>
          </a:xfrm>
          <a:prstGeom prst="actionButtonBeginning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aphicFrame>
        <p:nvGraphicFramePr>
          <p:cNvPr id="96265" name="Object 9"/>
          <p:cNvGraphicFramePr>
            <a:graphicFrameLocks noChangeAspect="1"/>
          </p:cNvGraphicFramePr>
          <p:nvPr/>
        </p:nvGraphicFramePr>
        <p:xfrm>
          <a:off x="1190625" y="3124200"/>
          <a:ext cx="5421313" cy="146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278" name="Equation" r:id="rId6" imgW="2311200" imgH="622080" progId="Equation.DSMT4">
                  <p:embed/>
                </p:oleObj>
              </mc:Choice>
              <mc:Fallback>
                <p:oleObj name="Equation" r:id="rId6" imgW="2311200" imgH="62208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0625" y="3124200"/>
                        <a:ext cx="5421313" cy="1462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6271" name="Group 15"/>
          <p:cNvGrpSpPr>
            <a:grpSpLocks/>
          </p:cNvGrpSpPr>
          <p:nvPr/>
        </p:nvGrpSpPr>
        <p:grpSpPr bwMode="auto">
          <a:xfrm>
            <a:off x="685800" y="4572000"/>
            <a:ext cx="8686800" cy="1544638"/>
            <a:chOff x="432" y="2880"/>
            <a:chExt cx="5472" cy="973"/>
          </a:xfrm>
        </p:grpSpPr>
        <p:sp>
          <p:nvSpPr>
            <p:cNvPr id="96266" name="Text Box 10"/>
            <p:cNvSpPr txBox="1">
              <a:spLocks noChangeArrowheads="1"/>
            </p:cNvSpPr>
            <p:nvPr/>
          </p:nvSpPr>
          <p:spPr bwMode="auto">
            <a:xfrm>
              <a:off x="432" y="2880"/>
              <a:ext cx="5472" cy="9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en-GB" altLang="en-US" sz="2800" b="0">
                  <a:solidFill>
                    <a:srgbClr val="6666FF"/>
                  </a:solidFill>
                  <a:latin typeface="Arial" pitchFamily="34" charset="0"/>
                </a:rPr>
                <a:t>n</a:t>
              </a:r>
              <a:r>
                <a:rPr lang="en-GB" altLang="en-US" sz="2800" b="0" baseline="-25000">
                  <a:solidFill>
                    <a:srgbClr val="6666FF"/>
                  </a:solidFill>
                  <a:latin typeface="Arial" pitchFamily="34" charset="0"/>
                </a:rPr>
                <a:t>1</a:t>
              </a:r>
              <a:r>
                <a:rPr lang="en-GB" altLang="en-US" sz="2800" b="0">
                  <a:solidFill>
                    <a:srgbClr val="6666FF"/>
                  </a:solidFill>
                  <a:latin typeface="Arial" pitchFamily="34" charset="0"/>
                </a:rPr>
                <a:t> and n</a:t>
              </a:r>
              <a:r>
                <a:rPr lang="en-GB" altLang="en-US" sz="2800" b="0" baseline="-25000">
                  <a:solidFill>
                    <a:srgbClr val="6666FF"/>
                  </a:solidFill>
                  <a:latin typeface="Arial" pitchFamily="34" charset="0"/>
                </a:rPr>
                <a:t>2</a:t>
              </a:r>
              <a:r>
                <a:rPr lang="en-GB" altLang="en-US" sz="2800" b="0">
                  <a:solidFill>
                    <a:srgbClr val="6666FF"/>
                  </a:solidFill>
                  <a:latin typeface="Arial" pitchFamily="34" charset="0"/>
                </a:rPr>
                <a:t> = sizes of the two samples</a:t>
              </a:r>
            </a:p>
            <a:p>
              <a:pPr>
                <a:spcBef>
                  <a:spcPct val="20000"/>
                </a:spcBef>
              </a:pPr>
              <a:r>
                <a:rPr lang="en-GB" altLang="en-US" sz="2800" b="0">
                  <a:solidFill>
                    <a:srgbClr val="6666FF"/>
                  </a:solidFill>
                  <a:latin typeface="Symbol" pitchFamily="18" charset="2"/>
                </a:rPr>
                <a:t>     </a:t>
              </a:r>
              <a:r>
                <a:rPr lang="en-GB" altLang="en-US" sz="2800" b="0">
                  <a:solidFill>
                    <a:srgbClr val="6666FF"/>
                  </a:solidFill>
                  <a:latin typeface="Arial" pitchFamily="34" charset="0"/>
                </a:rPr>
                <a:t>and      = means of the two samples</a:t>
              </a:r>
            </a:p>
            <a:p>
              <a:pPr>
                <a:spcBef>
                  <a:spcPct val="20000"/>
                </a:spcBef>
              </a:pPr>
              <a:r>
                <a:rPr lang="en-GB" altLang="en-US" sz="2800" b="0">
                  <a:solidFill>
                    <a:srgbClr val="6666FF"/>
                  </a:solidFill>
                  <a:latin typeface="Symbol" pitchFamily="18" charset="2"/>
                </a:rPr>
                <a:t>S</a:t>
              </a:r>
              <a:r>
                <a:rPr lang="en-GB" altLang="en-US" sz="2800" b="0">
                  <a:solidFill>
                    <a:srgbClr val="6666FF"/>
                  </a:solidFill>
                  <a:latin typeface="Arial" pitchFamily="34" charset="0"/>
                </a:rPr>
                <a:t>x</a:t>
              </a:r>
              <a:r>
                <a:rPr lang="en-GB" altLang="en-US" sz="2800" b="0" baseline="-25000">
                  <a:solidFill>
                    <a:srgbClr val="6666FF"/>
                  </a:solidFill>
                  <a:latin typeface="Arial" pitchFamily="34" charset="0"/>
                </a:rPr>
                <a:t>1</a:t>
              </a:r>
              <a:r>
                <a:rPr lang="en-GB" altLang="en-US" sz="2800" b="0" baseline="30000">
                  <a:solidFill>
                    <a:srgbClr val="6666FF"/>
                  </a:solidFill>
                  <a:latin typeface="Arial" pitchFamily="34" charset="0"/>
                </a:rPr>
                <a:t>2 </a:t>
              </a:r>
              <a:r>
                <a:rPr lang="en-GB" altLang="en-US" sz="2800" b="0">
                  <a:solidFill>
                    <a:srgbClr val="6666FF"/>
                  </a:solidFill>
                  <a:latin typeface="Arial" pitchFamily="34" charset="0"/>
                </a:rPr>
                <a:t>and </a:t>
              </a:r>
              <a:r>
                <a:rPr lang="en-GB" altLang="en-US" sz="2800" b="0">
                  <a:solidFill>
                    <a:srgbClr val="6666FF"/>
                  </a:solidFill>
                  <a:latin typeface="Symbol" pitchFamily="18" charset="2"/>
                </a:rPr>
                <a:t>S</a:t>
              </a:r>
              <a:r>
                <a:rPr lang="en-GB" altLang="en-US" sz="2800" b="0">
                  <a:solidFill>
                    <a:srgbClr val="6666FF"/>
                  </a:solidFill>
                  <a:latin typeface="Arial" pitchFamily="34" charset="0"/>
                </a:rPr>
                <a:t>x</a:t>
              </a:r>
              <a:r>
                <a:rPr lang="en-GB" altLang="en-US" sz="2800" b="0" baseline="-25000">
                  <a:solidFill>
                    <a:srgbClr val="6666FF"/>
                  </a:solidFill>
                  <a:latin typeface="Arial" pitchFamily="34" charset="0"/>
                </a:rPr>
                <a:t>2</a:t>
              </a:r>
              <a:r>
                <a:rPr lang="en-GB" altLang="en-US" sz="2800" b="0" baseline="30000">
                  <a:solidFill>
                    <a:srgbClr val="6666FF"/>
                  </a:solidFill>
                  <a:latin typeface="Arial" pitchFamily="34" charset="0"/>
                </a:rPr>
                <a:t>2</a:t>
              </a:r>
              <a:r>
                <a:rPr lang="en-GB" altLang="en-US" sz="2800" b="0">
                  <a:solidFill>
                    <a:srgbClr val="6666FF"/>
                  </a:solidFill>
                  <a:latin typeface="Arial" pitchFamily="34" charset="0"/>
                </a:rPr>
                <a:t> = sums of squares of sample values</a:t>
              </a:r>
            </a:p>
          </p:txBody>
        </p:sp>
        <p:graphicFrame>
          <p:nvGraphicFramePr>
            <p:cNvPr id="96268" name="Object 12"/>
            <p:cNvGraphicFramePr>
              <a:graphicFrameLocks noChangeAspect="1"/>
            </p:cNvGraphicFramePr>
            <p:nvPr/>
          </p:nvGraphicFramePr>
          <p:xfrm>
            <a:off x="432" y="3176"/>
            <a:ext cx="257" cy="3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6279" name="Equation" r:id="rId8" imgW="164880" imgH="215640" progId="Equation.DSMT4">
                    <p:embed/>
                  </p:oleObj>
                </mc:Choice>
                <mc:Fallback>
                  <p:oleObj name="Equation" r:id="rId8" imgW="164880" imgH="215640" progId="Equation.DSMT4">
                    <p:embed/>
                    <p:pic>
                      <p:nvPicPr>
                        <p:cNvPr id="0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2" y="3176"/>
                          <a:ext cx="257" cy="3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6269" name="Object 13"/>
            <p:cNvGraphicFramePr>
              <a:graphicFrameLocks noChangeAspect="1"/>
            </p:cNvGraphicFramePr>
            <p:nvPr/>
          </p:nvGraphicFramePr>
          <p:xfrm>
            <a:off x="1200" y="3176"/>
            <a:ext cx="297" cy="3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6280" name="Equation" r:id="rId10" imgW="190440" imgH="215640" progId="Equation.DSMT4">
                    <p:embed/>
                  </p:oleObj>
                </mc:Choice>
                <mc:Fallback>
                  <p:oleObj name="Equation" r:id="rId10" imgW="190440" imgH="215640" progId="Equation.DSMT4">
                    <p:embed/>
                    <p:pic>
                      <p:nvPicPr>
                        <p:cNvPr id="0" name="Object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00" y="3176"/>
                          <a:ext cx="297" cy="3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59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Formula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 altLang="en-US"/>
              <a:t>Substitute your values into the formula</a:t>
            </a:r>
          </a:p>
          <a:p>
            <a:pPr>
              <a:buFontTx/>
              <a:buNone/>
            </a:pPr>
            <a:endParaRPr lang="en-GB" altLang="en-US"/>
          </a:p>
        </p:txBody>
      </p:sp>
      <p:sp>
        <p:nvSpPr>
          <p:cNvPr id="147465" name="AutoShape 9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685800" y="6286500"/>
            <a:ext cx="360363" cy="360363"/>
          </a:xfrm>
          <a:prstGeom prst="actionButtonBackPreviou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7466" name="AutoShape 10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077200" y="6261100"/>
            <a:ext cx="360363" cy="360363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7467" name="AutoShape 11">
            <a:hlinkClick r:id="rId4" action="ppaction://hlinkpres?slideindex=2&amp;slidetitle=CHOOSE A PRESENTATION" highlightClick="1"/>
          </p:cNvPr>
          <p:cNvSpPr>
            <a:spLocks noChangeArrowheads="1"/>
          </p:cNvSpPr>
          <p:nvPr/>
        </p:nvSpPr>
        <p:spPr bwMode="auto">
          <a:xfrm>
            <a:off x="4287838" y="6302375"/>
            <a:ext cx="360362" cy="360363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7468" name="AutoShape 12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239838" y="6281738"/>
            <a:ext cx="360362" cy="360362"/>
          </a:xfrm>
          <a:prstGeom prst="actionButtonBeginning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aphicFrame>
        <p:nvGraphicFramePr>
          <p:cNvPr id="147469" name="Object 13"/>
          <p:cNvGraphicFramePr>
            <a:graphicFrameLocks noChangeAspect="1"/>
          </p:cNvGraphicFramePr>
          <p:nvPr/>
        </p:nvGraphicFramePr>
        <p:xfrm>
          <a:off x="2667000" y="2590800"/>
          <a:ext cx="2228850" cy="167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2582" name="Equation" r:id="rId6" imgW="965160" imgH="723600" progId="Equation.DSMT4">
                  <p:embed/>
                </p:oleObj>
              </mc:Choice>
              <mc:Fallback>
                <p:oleObj name="Equation" r:id="rId6" imgW="965160" imgH="7236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2590800"/>
                        <a:ext cx="2228850" cy="1671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47470" name="Group 14"/>
          <p:cNvGrpSpPr>
            <a:grpSpLocks/>
          </p:cNvGrpSpPr>
          <p:nvPr/>
        </p:nvGrpSpPr>
        <p:grpSpPr bwMode="auto">
          <a:xfrm>
            <a:off x="457200" y="4343400"/>
            <a:ext cx="8686800" cy="1544638"/>
            <a:chOff x="1104" y="2968"/>
            <a:chExt cx="5472" cy="973"/>
          </a:xfrm>
        </p:grpSpPr>
        <p:sp>
          <p:nvSpPr>
            <p:cNvPr id="147471" name="Text Box 15"/>
            <p:cNvSpPr txBox="1">
              <a:spLocks noChangeArrowheads="1"/>
            </p:cNvSpPr>
            <p:nvPr/>
          </p:nvSpPr>
          <p:spPr bwMode="auto">
            <a:xfrm>
              <a:off x="1104" y="2968"/>
              <a:ext cx="5472" cy="9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en-GB" altLang="en-US" sz="2800" b="0">
                  <a:solidFill>
                    <a:srgbClr val="6666FF"/>
                  </a:solidFill>
                  <a:latin typeface="Arial" pitchFamily="34" charset="0"/>
                </a:rPr>
                <a:t>n</a:t>
              </a:r>
              <a:r>
                <a:rPr lang="en-GB" altLang="en-US" sz="2800" b="0" baseline="-25000">
                  <a:solidFill>
                    <a:srgbClr val="6666FF"/>
                  </a:solidFill>
                  <a:latin typeface="Arial" pitchFamily="34" charset="0"/>
                </a:rPr>
                <a:t>1</a:t>
              </a:r>
              <a:r>
                <a:rPr lang="en-GB" altLang="en-US" sz="2800" b="0">
                  <a:solidFill>
                    <a:srgbClr val="6666FF"/>
                  </a:solidFill>
                  <a:latin typeface="Arial" pitchFamily="34" charset="0"/>
                </a:rPr>
                <a:t> and n</a:t>
              </a:r>
              <a:r>
                <a:rPr lang="en-GB" altLang="en-US" sz="2800" b="0" baseline="-25000">
                  <a:solidFill>
                    <a:srgbClr val="6666FF"/>
                  </a:solidFill>
                  <a:latin typeface="Arial" pitchFamily="34" charset="0"/>
                </a:rPr>
                <a:t>2</a:t>
              </a:r>
              <a:r>
                <a:rPr lang="en-GB" altLang="en-US" sz="2800" b="0">
                  <a:solidFill>
                    <a:srgbClr val="6666FF"/>
                  </a:solidFill>
                  <a:latin typeface="Arial" pitchFamily="34" charset="0"/>
                </a:rPr>
                <a:t> = sizes of the two samples</a:t>
              </a:r>
            </a:p>
            <a:p>
              <a:pPr>
                <a:spcBef>
                  <a:spcPct val="20000"/>
                </a:spcBef>
              </a:pPr>
              <a:r>
                <a:rPr lang="en-GB" altLang="en-US" sz="2800" b="0">
                  <a:solidFill>
                    <a:srgbClr val="6666FF"/>
                  </a:solidFill>
                  <a:latin typeface="Symbol" pitchFamily="18" charset="2"/>
                </a:rPr>
                <a:t>     </a:t>
              </a:r>
              <a:r>
                <a:rPr lang="en-GB" altLang="en-US" sz="2800" b="0">
                  <a:solidFill>
                    <a:srgbClr val="6666FF"/>
                  </a:solidFill>
                  <a:latin typeface="Arial" pitchFamily="34" charset="0"/>
                </a:rPr>
                <a:t>and      = means of the two samples</a:t>
              </a:r>
            </a:p>
            <a:p>
              <a:pPr>
                <a:spcBef>
                  <a:spcPct val="20000"/>
                </a:spcBef>
              </a:pPr>
              <a:r>
                <a:rPr lang="en-GB" altLang="en-US" sz="2800" b="0">
                  <a:solidFill>
                    <a:srgbClr val="6666FF"/>
                  </a:solidFill>
                  <a:latin typeface="Arial" pitchFamily="34" charset="0"/>
                </a:rPr>
                <a:t>s = estimate of standard deviation</a:t>
              </a:r>
            </a:p>
          </p:txBody>
        </p:sp>
        <p:graphicFrame>
          <p:nvGraphicFramePr>
            <p:cNvPr id="147472" name="Object 16"/>
            <p:cNvGraphicFramePr>
              <a:graphicFrameLocks noChangeAspect="1"/>
            </p:cNvGraphicFramePr>
            <p:nvPr/>
          </p:nvGraphicFramePr>
          <p:xfrm>
            <a:off x="1104" y="3264"/>
            <a:ext cx="257" cy="3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2583" name="Equation" r:id="rId8" imgW="164880" imgH="215640" progId="Equation.DSMT4">
                    <p:embed/>
                  </p:oleObj>
                </mc:Choice>
                <mc:Fallback>
                  <p:oleObj name="Equation" r:id="rId8" imgW="164880" imgH="215640" progId="Equation.DSMT4">
                    <p:embed/>
                    <p:pic>
                      <p:nvPicPr>
                        <p:cNvPr id="0" name="Object 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04" y="3264"/>
                          <a:ext cx="257" cy="3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7473" name="Object 17"/>
            <p:cNvGraphicFramePr>
              <a:graphicFrameLocks noChangeAspect="1"/>
            </p:cNvGraphicFramePr>
            <p:nvPr/>
          </p:nvGraphicFramePr>
          <p:xfrm>
            <a:off x="1872" y="3264"/>
            <a:ext cx="297" cy="3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2584" name="Equation" r:id="rId10" imgW="190440" imgH="215640" progId="Equation.DSMT4">
                    <p:embed/>
                  </p:oleObj>
                </mc:Choice>
                <mc:Fallback>
                  <p:oleObj name="Equation" r:id="rId10" imgW="190440" imgH="215640" progId="Equation.DSMT4">
                    <p:embed/>
                    <p:pic>
                      <p:nvPicPr>
                        <p:cNvPr id="0" name="Object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72" y="3264"/>
                          <a:ext cx="297" cy="3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59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Degrees of freedom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153400" cy="4495800"/>
          </a:xfrm>
        </p:spPr>
        <p:txBody>
          <a:bodyPr/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en-GB" altLang="en-US"/>
              <a:t>The formula here for degrees of freedom is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GB" altLang="en-US"/>
              <a:t>	</a:t>
            </a:r>
            <a:r>
              <a:rPr lang="en-GB" altLang="en-US">
                <a:solidFill>
                  <a:srgbClr val="CC0099"/>
                </a:solidFill>
              </a:rPr>
              <a:t>degrees of freedom = n</a:t>
            </a:r>
            <a:r>
              <a:rPr lang="en-GB" altLang="en-US" baseline="-25000">
                <a:solidFill>
                  <a:srgbClr val="CC0099"/>
                </a:solidFill>
              </a:rPr>
              <a:t>1</a:t>
            </a:r>
            <a:r>
              <a:rPr lang="en-GB" altLang="en-US">
                <a:solidFill>
                  <a:srgbClr val="CC0099"/>
                </a:solidFill>
              </a:rPr>
              <a:t> + n</a:t>
            </a:r>
            <a:r>
              <a:rPr lang="en-GB" altLang="en-US" baseline="-25000">
                <a:solidFill>
                  <a:srgbClr val="CC0099"/>
                </a:solidFill>
              </a:rPr>
              <a:t>2</a:t>
            </a:r>
            <a:r>
              <a:rPr lang="en-GB" altLang="en-US">
                <a:solidFill>
                  <a:srgbClr val="CC0099"/>
                </a:solidFill>
              </a:rPr>
              <a:t> – 2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GB" altLang="en-US"/>
              <a:t>Where n</a:t>
            </a:r>
            <a:r>
              <a:rPr lang="en-GB" altLang="en-US" baseline="-25000"/>
              <a:t>1</a:t>
            </a:r>
            <a:r>
              <a:rPr lang="en-GB" altLang="en-US"/>
              <a:t>, n</a:t>
            </a:r>
            <a:r>
              <a:rPr lang="en-GB" altLang="en-US" baseline="-25000"/>
              <a:t>2</a:t>
            </a:r>
            <a:r>
              <a:rPr lang="en-GB" altLang="en-US"/>
              <a:t> are the sample sizes</a:t>
            </a:r>
          </a:p>
          <a:p>
            <a:pPr marL="0" indent="0">
              <a:lnSpc>
                <a:spcPct val="90000"/>
              </a:lnSpc>
              <a:buFontTx/>
              <a:buNone/>
            </a:pPr>
            <a:endParaRPr lang="en-GB" altLang="en-US"/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GB" altLang="en-US" sz="2800" b="1" i="1">
                <a:solidFill>
                  <a:srgbClr val="6666FF"/>
                </a:solidFill>
              </a:rPr>
              <a:t>You do not need to worry about what this means –just make sure you know the formula!</a:t>
            </a:r>
          </a:p>
          <a:p>
            <a:pPr marL="0" indent="0">
              <a:lnSpc>
                <a:spcPct val="90000"/>
              </a:lnSpc>
              <a:buFontTx/>
              <a:buNone/>
            </a:pPr>
            <a:endParaRPr lang="en-GB" altLang="en-US" sz="2400" b="1" i="1">
              <a:solidFill>
                <a:srgbClr val="6666FF"/>
              </a:solidFill>
            </a:endParaRPr>
          </a:p>
          <a:p>
            <a:pPr marL="0" indent="0" algn="just">
              <a:lnSpc>
                <a:spcPct val="90000"/>
              </a:lnSpc>
              <a:buFontTx/>
              <a:buNone/>
            </a:pPr>
            <a:r>
              <a:rPr lang="en-GB" altLang="en-US" sz="2400" i="1"/>
              <a:t>But in case you’re interested – the fewer values you have, the more likely you are to get a large t-value by chance – so the higher your value has to be to be significant.</a:t>
            </a:r>
          </a:p>
        </p:txBody>
      </p:sp>
      <p:sp>
        <p:nvSpPr>
          <p:cNvPr id="149508" name="AutoShape 4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685800" y="6286500"/>
            <a:ext cx="360363" cy="360363"/>
          </a:xfrm>
          <a:prstGeom prst="actionButtonBackPreviou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9509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077200" y="6261100"/>
            <a:ext cx="360363" cy="360363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9510" name="AutoShape 6">
            <a:hlinkClick r:id="rId2" action="ppaction://hlinkpres?slideindex=2&amp;slidetitle=CHOOSE A PRESENTATION" highlightClick="1"/>
          </p:cNvPr>
          <p:cNvSpPr>
            <a:spLocks noChangeArrowheads="1"/>
          </p:cNvSpPr>
          <p:nvPr/>
        </p:nvSpPr>
        <p:spPr bwMode="auto">
          <a:xfrm>
            <a:off x="4287838" y="6302375"/>
            <a:ext cx="360362" cy="360363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9511" name="AutoShape 7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239838" y="6281738"/>
            <a:ext cx="360362" cy="360362"/>
          </a:xfrm>
          <a:prstGeom prst="actionButtonBeginning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07" grpId="0" build="p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CC"/>
      </a:lt1>
      <a:dk2>
        <a:srgbClr val="000000"/>
      </a:dk2>
      <a:lt2>
        <a:srgbClr val="5F5F5F"/>
      </a:lt2>
      <a:accent1>
        <a:srgbClr val="6600FF"/>
      </a:accent1>
      <a:accent2>
        <a:srgbClr val="6600CC"/>
      </a:accent2>
      <a:accent3>
        <a:srgbClr val="FFFFE2"/>
      </a:accent3>
      <a:accent4>
        <a:srgbClr val="000000"/>
      </a:accent4>
      <a:accent5>
        <a:srgbClr val="B8AAFF"/>
      </a:accent5>
      <a:accent6>
        <a:srgbClr val="5C00B9"/>
      </a:accent6>
      <a:hlink>
        <a:srgbClr val="3333CC"/>
      </a:hlink>
      <a:folHlink>
        <a:srgbClr val="80008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2362</TotalTime>
  <Words>638</Words>
  <Application>Microsoft Office PowerPoint</Application>
  <PresentationFormat>On-screen Show (4:3)</PresentationFormat>
  <Paragraphs>131</Paragraphs>
  <Slides>14</Slides>
  <Notes>13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Times New Roman</vt:lpstr>
      <vt:lpstr>Arial</vt:lpstr>
      <vt:lpstr>Wingdings</vt:lpstr>
      <vt:lpstr>Symbol</vt:lpstr>
      <vt:lpstr>Default Design</vt:lpstr>
      <vt:lpstr>MathType 5.0 Equation</vt:lpstr>
      <vt:lpstr>Microsoft Excel Chart</vt:lpstr>
      <vt:lpstr>Microsoft Excel Worksheet</vt:lpstr>
      <vt:lpstr>t-test - unpaired</vt:lpstr>
      <vt:lpstr>What does it do?</vt:lpstr>
      <vt:lpstr>Planning to use it?</vt:lpstr>
      <vt:lpstr>How does it work?</vt:lpstr>
      <vt:lpstr>Doing the test</vt:lpstr>
      <vt:lpstr>Hypotheses</vt:lpstr>
      <vt:lpstr>Means &amp; Standard Deviation</vt:lpstr>
      <vt:lpstr>Formula</vt:lpstr>
      <vt:lpstr>Degrees of freedom</vt:lpstr>
      <vt:lpstr>Tables</vt:lpstr>
      <vt:lpstr>Make a decision</vt:lpstr>
      <vt:lpstr>Example: Lichen areas in polluted &amp; unpolluted locations</vt:lpstr>
      <vt:lpstr>Means &amp; Standard Deviation</vt:lpstr>
      <vt:lpstr>The test</vt:lpstr>
    </vt:vector>
  </TitlesOfParts>
  <Company>Curriculum Press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Correlation</dc:title>
  <dc:creator>Cath Brown</dc:creator>
  <cp:lastModifiedBy>setup-Software Setup Account</cp:lastModifiedBy>
  <cp:revision>97</cp:revision>
  <dcterms:created xsi:type="dcterms:W3CDTF">2003-02-19T14:52:26Z</dcterms:created>
  <dcterms:modified xsi:type="dcterms:W3CDTF">2017-03-21T16:49:33Z</dcterms:modified>
</cp:coreProperties>
</file>